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drawings/drawing16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drawings/drawing18.xml" ContentType="application/vnd.openxmlformats-officedocument.drawingml.chartshapes+xml"/>
  <Override PartName="/ppt/charts/chart19.xml" ContentType="application/vnd.openxmlformats-officedocument.drawingml.chart+xml"/>
  <Override PartName="/ppt/drawings/drawing19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6" r:id="rId1"/>
    <p:sldMasterId id="2147483692" r:id="rId2"/>
  </p:sldMasterIdLst>
  <p:notesMasterIdLst>
    <p:notesMasterId r:id="rId37"/>
  </p:notesMasterIdLst>
  <p:handoutMasterIdLst>
    <p:handoutMasterId r:id="rId38"/>
  </p:handoutMasterIdLst>
  <p:sldIdLst>
    <p:sldId id="357" r:id="rId3"/>
    <p:sldId id="358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70" r:id="rId17"/>
    <p:sldId id="377" r:id="rId18"/>
    <p:sldId id="392" r:id="rId19"/>
    <p:sldId id="393" r:id="rId20"/>
    <p:sldId id="394" r:id="rId21"/>
    <p:sldId id="395" r:id="rId22"/>
    <p:sldId id="396" r:id="rId23"/>
    <p:sldId id="378" r:id="rId24"/>
    <p:sldId id="397" r:id="rId25"/>
    <p:sldId id="399" r:id="rId26"/>
    <p:sldId id="400" r:id="rId27"/>
    <p:sldId id="401" r:id="rId28"/>
    <p:sldId id="402" r:id="rId29"/>
    <p:sldId id="403" r:id="rId30"/>
    <p:sldId id="408" r:id="rId31"/>
    <p:sldId id="405" r:id="rId32"/>
    <p:sldId id="406" r:id="rId33"/>
    <p:sldId id="407" r:id="rId34"/>
    <p:sldId id="398" r:id="rId35"/>
    <p:sldId id="379" r:id="rId36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DBC3AA-7F5E-4317-A575-17961945EB9F}">
          <p14:sldIdLst>
            <p14:sldId id="357"/>
            <p14:sldId id="358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70"/>
            <p14:sldId id="377"/>
            <p14:sldId id="392"/>
            <p14:sldId id="393"/>
            <p14:sldId id="394"/>
            <p14:sldId id="395"/>
            <p14:sldId id="396"/>
            <p14:sldId id="378"/>
            <p14:sldId id="397"/>
            <p14:sldId id="399"/>
            <p14:sldId id="400"/>
            <p14:sldId id="401"/>
            <p14:sldId id="402"/>
            <p14:sldId id="403"/>
            <p14:sldId id="408"/>
            <p14:sldId id="405"/>
            <p14:sldId id="406"/>
            <p14:sldId id="407"/>
            <p14:sldId id="398"/>
            <p14:sldId id="3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2F9"/>
    <a:srgbClr val="0A79BE"/>
    <a:srgbClr val="CC0000"/>
    <a:srgbClr val="960000"/>
    <a:srgbClr val="636673"/>
    <a:srgbClr val="6C1B91"/>
    <a:srgbClr val="6F80A1"/>
    <a:srgbClr val="666699"/>
    <a:srgbClr val="646464"/>
    <a:srgbClr val="01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06" autoAdjust="0"/>
    <p:restoredTop sz="99137" autoAdjust="0"/>
  </p:normalViewPr>
  <p:slideViewPr>
    <p:cSldViewPr snapToGrid="0">
      <p:cViewPr>
        <p:scale>
          <a:sx n="70" d="100"/>
          <a:sy n="70" d="100"/>
        </p:scale>
        <p:origin x="-1854" y="-9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31766840721399E-2"/>
          <c:y val="0.1369198773832386"/>
          <c:w val="0.86672013011950211"/>
          <c:h val="0.86308012261676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Экспорт зерна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12</c:v>
                </c:pt>
                <c:pt idx="1">
                  <c:v>48.7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868096"/>
        <c:axId val="82869632"/>
      </c:barChart>
      <c:catAx>
        <c:axId val="82868096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0">
                <a:effectLst/>
              </a:defRPr>
            </a:pPr>
            <a:endParaRPr lang="ru-RU"/>
          </a:p>
        </c:txPr>
        <c:crossAx val="82869632"/>
        <c:crosses val="max"/>
        <c:auto val="1"/>
        <c:lblAlgn val="ctr"/>
        <c:lblOffset val="100"/>
        <c:noMultiLvlLbl val="0"/>
      </c:catAx>
      <c:valAx>
        <c:axId val="82869632"/>
        <c:scaling>
          <c:orientation val="minMax"/>
          <c:max val="75"/>
          <c:min val="1"/>
        </c:scaling>
        <c:delete val="0"/>
        <c:axPos val="l"/>
        <c:majorGridlines/>
        <c:numFmt formatCode="#,##0.0" sourceLinked="1"/>
        <c:majorTickMark val="out"/>
        <c:minorTickMark val="none"/>
        <c:tickLblPos val="none"/>
        <c:crossAx val="828680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06169182708512E-2"/>
          <c:y val="2.228008286319532E-2"/>
          <c:w val="0.91628025322986717"/>
          <c:h val="0.86399529837621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 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2595732526148542E-2"/>
                  <c:y val="-1.5677270426742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3515905640114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1341</c:v>
                </c:pt>
                <c:pt idx="1">
                  <c:v>1325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пол 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44665657685678E-2"/>
                  <c:y val="-1.5677270426742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1341</c:v>
                </c:pt>
                <c:pt idx="1">
                  <c:v>1389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51488"/>
        <c:axId val="39153024"/>
      </c:barChart>
      <c:catAx>
        <c:axId val="39151488"/>
        <c:scaling>
          <c:orientation val="minMax"/>
        </c:scaling>
        <c:delete val="1"/>
        <c:axPos val="b"/>
        <c:majorTickMark val="out"/>
        <c:minorTickMark val="none"/>
        <c:tickLblPos val="nextTo"/>
        <c:crossAx val="39153024"/>
        <c:crosses val="autoZero"/>
        <c:auto val="1"/>
        <c:lblAlgn val="ctr"/>
        <c:lblOffset val="100"/>
        <c:noMultiLvlLbl val="0"/>
      </c:catAx>
      <c:valAx>
        <c:axId val="39153024"/>
        <c:scaling>
          <c:orientation val="minMax"/>
          <c:max val="1600"/>
          <c:min val="0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915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4725824114781E-2"/>
          <c:y val="0"/>
          <c:w val="0.9280712361324932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.12428529766533877"/>
                  <c:y val="-1.5245188176370427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effectLst/>
                      </a:rPr>
                      <a:t>1</a:t>
                    </a:r>
                    <a:r>
                      <a:rPr lang="ru-RU" dirty="0" smtClean="0">
                        <a:effectLst/>
                      </a:rPr>
                      <a:t> </a:t>
                    </a:r>
                    <a:r>
                      <a:rPr lang="en-US" dirty="0" smtClean="0">
                        <a:effectLst/>
                      </a:rPr>
                      <a:t>341</a:t>
                    </a:r>
                    <a:endParaRPr lang="ru-RU" dirty="0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500" b="0" i="0" baseline="0" dirty="0" smtClean="0">
                        <a:effectLst/>
                      </a:rPr>
                      <a:t>млн рублей</a:t>
                    </a:r>
                    <a:endParaRPr lang="ru-RU" sz="1500" dirty="0" smtClean="0">
                      <a:effectLst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2.9622204675670959E-3"/>
                  <c:y val="-1.23296957934379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effectLst/>
                      </a:rPr>
                      <a:t>890</a:t>
                    </a:r>
                  </a:p>
                  <a:p>
                    <a:r>
                      <a:rPr lang="ru-RU" sz="1500" dirty="0" smtClean="0">
                        <a:effectLst/>
                      </a:rPr>
                      <a:t>млн рублей</a:t>
                    </a:r>
                    <a:endParaRPr lang="en-US" sz="15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Вся сельскохозяйственная отрасль</c:v>
                </c:pt>
                <c:pt idx="1">
                  <c:v>Получатели субсидий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1341</c:v>
                </c:pt>
                <c:pt idx="1">
                  <c:v>890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4725824114781E-2"/>
          <c:y val="0"/>
          <c:w val="0.9280712361324932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.12428529766533877"/>
                  <c:y val="-1.5245188176370427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effectLst/>
                      </a:rPr>
                      <a:t>1</a:t>
                    </a:r>
                    <a:r>
                      <a:rPr lang="ru-RU" dirty="0" smtClean="0">
                        <a:effectLst/>
                      </a:rPr>
                      <a:t> </a:t>
                    </a:r>
                    <a:r>
                      <a:rPr lang="en-US" dirty="0" smtClean="0">
                        <a:effectLst/>
                      </a:rPr>
                      <a:t>341</a:t>
                    </a:r>
                    <a:endParaRPr lang="ru-RU" dirty="0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500" b="0" i="0" baseline="0" dirty="0" smtClean="0">
                        <a:effectLst/>
                      </a:rPr>
                      <a:t>млн рублей</a:t>
                    </a:r>
                    <a:endParaRPr lang="ru-RU" sz="1500" dirty="0" smtClean="0">
                      <a:effectLst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2.9622204675670959E-3"/>
                  <c:y val="-1.23296957934379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effectLst/>
                      </a:rPr>
                      <a:t>625</a:t>
                    </a:r>
                  </a:p>
                  <a:p>
                    <a:r>
                      <a:rPr lang="ru-RU" sz="1500" dirty="0" smtClean="0">
                        <a:effectLst/>
                      </a:rPr>
                      <a:t>млн рублей</a:t>
                    </a:r>
                    <a:endParaRPr lang="en-US" sz="15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Вся сельскохозяйственная отрасль</c:v>
                </c:pt>
                <c:pt idx="1">
                  <c:v>Получатели субсидий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1341</c:v>
                </c:pt>
                <c:pt idx="1">
                  <c:v>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2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490198407073543E-2"/>
          <c:y val="3.8788231223060121E-3"/>
          <c:w val="0.96350980159292643"/>
          <c:h val="0.941817653165409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"/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НДС</c:v>
                </c:pt>
                <c:pt idx="2">
                  <c:v>ЕСХН</c:v>
                </c:pt>
                <c:pt idx="3">
                  <c:v>Прибыль</c:v>
                </c:pt>
                <c:pt idx="4">
                  <c:v>Имущество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444415</c:v>
                </c:pt>
                <c:pt idx="1">
                  <c:v>188456</c:v>
                </c:pt>
                <c:pt idx="2">
                  <c:v>128522</c:v>
                </c:pt>
                <c:pt idx="3">
                  <c:v>57955</c:v>
                </c:pt>
                <c:pt idx="4">
                  <c:v>24414</c:v>
                </c:pt>
                <c:pt idx="5">
                  <c:v>46212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334448714737909E-2"/>
          <c:y val="2.228008286319532E-2"/>
          <c:w val="0.95215207569529314"/>
          <c:h val="0.88256203409554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 2018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 sz="1600">
                      <a:effectLst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>
                    <a:effectLst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НДС</c:v>
                </c:pt>
                <c:pt idx="2">
                  <c:v>ЕСХН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Прибыль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414</c:v>
                </c:pt>
                <c:pt idx="1">
                  <c:v>16</c:v>
                </c:pt>
                <c:pt idx="2">
                  <c:v>79</c:v>
                </c:pt>
                <c:pt idx="3">
                  <c:v>52</c:v>
                </c:pt>
                <c:pt idx="4">
                  <c:v>22</c:v>
                </c:pt>
                <c:pt idx="5">
                  <c:v>16</c:v>
                </c:pt>
                <c:pt idx="6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пол 2019</c:v>
                </c:pt>
              </c:strCache>
            </c:strRef>
          </c:tx>
          <c:invertIfNegative val="0"/>
          <c:dLbls>
            <c:dLbl>
              <c:idx val="3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600">
                    <a:effectLst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НДС</c:v>
                </c:pt>
                <c:pt idx="2">
                  <c:v>ЕСХН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Прибыль</c:v>
                </c:pt>
                <c:pt idx="6">
                  <c:v>Прочие</c:v>
                </c:pt>
              </c:strCache>
            </c:strRef>
          </c:cat>
          <c:val>
            <c:numRef>
              <c:f>Лист1!$C$2:$C$8</c:f>
              <c:numCache>
                <c:formatCode>#,##0</c:formatCode>
                <c:ptCount val="7"/>
                <c:pt idx="0">
                  <c:v>444</c:v>
                </c:pt>
                <c:pt idx="1">
                  <c:v>188</c:v>
                </c:pt>
                <c:pt idx="2">
                  <c:v>129</c:v>
                </c:pt>
                <c:pt idx="3">
                  <c:v>24</c:v>
                </c:pt>
                <c:pt idx="4">
                  <c:v>20</c:v>
                </c:pt>
                <c:pt idx="5">
                  <c:v>58</c:v>
                </c:pt>
                <c:pt idx="6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3402880"/>
        <c:axId val="33404416"/>
      </c:barChart>
      <c:catAx>
        <c:axId val="33402880"/>
        <c:scaling>
          <c:orientation val="minMax"/>
        </c:scaling>
        <c:delete val="1"/>
        <c:axPos val="b"/>
        <c:majorTickMark val="out"/>
        <c:minorTickMark val="none"/>
        <c:tickLblPos val="nextTo"/>
        <c:crossAx val="33404416"/>
        <c:crosses val="autoZero"/>
        <c:auto val="1"/>
        <c:lblAlgn val="ctr"/>
        <c:lblOffset val="100"/>
        <c:noMultiLvlLbl val="0"/>
      </c:catAx>
      <c:valAx>
        <c:axId val="33404416"/>
        <c:scaling>
          <c:orientation val="minMax"/>
          <c:max val="475"/>
          <c:min val="0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3402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273613360698709"/>
          <c:y val="2.1887111322931075E-2"/>
          <c:w val="0.37829593008184276"/>
          <c:h val="0.12443572473864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66666666666666E-3"/>
          <c:y val="0.05"/>
          <c:w val="0.98536675711888644"/>
          <c:h val="0.8013470175387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работников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55</a:t>
                    </a:r>
                    <a:r>
                      <a:rPr lang="ru-RU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mtClean="0">
                        <a:solidFill>
                          <a:schemeClr val="bg1"/>
                        </a:solidFill>
                      </a:rPr>
                      <a:t>484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50</a:t>
                    </a:r>
                    <a:r>
                      <a:rPr lang="ru-RU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mtClean="0">
                        <a:solidFill>
                          <a:schemeClr val="bg1"/>
                        </a:solidFill>
                      </a:rPr>
                      <a:t>259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55484</c:v>
                </c:pt>
                <c:pt idx="1">
                  <c:v>50259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50"/>
        <c:axId val="33566720"/>
        <c:axId val="33568256"/>
      </c:barChart>
      <c:catAx>
        <c:axId val="33566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568256"/>
        <c:crosses val="autoZero"/>
        <c:auto val="1"/>
        <c:lblAlgn val="ctr"/>
        <c:lblOffset val="100"/>
        <c:noMultiLvlLbl val="0"/>
      </c:catAx>
      <c:valAx>
        <c:axId val="33568256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356672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66666666666666E-3"/>
          <c:y val="0.05"/>
          <c:w val="0.98536675711888644"/>
          <c:h val="0.8013470175387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работников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37</a:t>
                    </a:r>
                    <a:r>
                      <a:rPr lang="ru-RU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mtClean="0">
                        <a:solidFill>
                          <a:schemeClr val="bg1"/>
                        </a:solidFill>
                      </a:rPr>
                      <a:t>825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31</a:t>
                    </a:r>
                    <a:r>
                      <a:rPr lang="ru-RU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mtClean="0">
                        <a:solidFill>
                          <a:schemeClr val="bg1"/>
                        </a:solidFill>
                      </a:rPr>
                      <a:t>836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37825</c:v>
                </c:pt>
                <c:pt idx="1">
                  <c:v>31836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50"/>
        <c:axId val="33601792"/>
        <c:axId val="33603584"/>
      </c:barChart>
      <c:catAx>
        <c:axId val="33601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603584"/>
        <c:crosses val="autoZero"/>
        <c:auto val="1"/>
        <c:lblAlgn val="ctr"/>
        <c:lblOffset val="100"/>
        <c:noMultiLvlLbl val="0"/>
      </c:catAx>
      <c:valAx>
        <c:axId val="33603584"/>
        <c:scaling>
          <c:orientation val="minMax"/>
          <c:max val="52000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360179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96777102285793"/>
          <c:y val="7.3916131765012549E-2"/>
          <c:w val="1"/>
          <c:h val="0.753062791003019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Сельское хозяйство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invertIfNegative val="0"/>
          <c:dPt>
            <c:idx val="6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0</a:t>
                    </a:r>
                    <a:r>
                      <a:rPr lang="ru-RU" smtClean="0">
                        <a:solidFill>
                          <a:schemeClr val="bg1"/>
                        </a:solidFill>
                        <a:effectLst/>
                      </a:rPr>
                      <a:t>,</a:t>
                    </a:r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0</a:t>
                    </a:r>
                    <a:r>
                      <a:rPr lang="ru-RU" smtClean="0">
                        <a:solidFill>
                          <a:schemeClr val="bg1"/>
                        </a:solidFill>
                        <a:effectLst/>
                      </a:rPr>
                      <a:t>,</a:t>
                    </a:r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0.74</c:v>
                </c:pt>
                <c:pt idx="1">
                  <c:v>0.71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3748864"/>
        <c:axId val="33750400"/>
      </c:barChart>
      <c:catAx>
        <c:axId val="3374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33750400"/>
        <c:crosses val="autoZero"/>
        <c:auto val="1"/>
        <c:lblAlgn val="ctr"/>
        <c:lblOffset val="100"/>
        <c:noMultiLvlLbl val="0"/>
      </c:catAx>
      <c:valAx>
        <c:axId val="33750400"/>
        <c:scaling>
          <c:orientation val="minMax"/>
          <c:max val="4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374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8054152683197028E-2"/>
          <c:w val="1"/>
          <c:h val="0.753062791003019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Масо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invertIfNegative val="0"/>
          <c:dPt>
            <c:idx val="6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0</a:t>
                    </a:r>
                    <a:r>
                      <a:rPr lang="ru-RU" smtClean="0">
                        <a:solidFill>
                          <a:schemeClr val="bg1"/>
                        </a:solidFill>
                        <a:effectLst/>
                      </a:rPr>
                      <a:t>,</a:t>
                    </a:r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1</a:t>
                    </a:r>
                    <a:r>
                      <a:rPr lang="ru-RU" smtClean="0">
                        <a:solidFill>
                          <a:schemeClr val="bg1"/>
                        </a:solidFill>
                        <a:effectLst/>
                      </a:rPr>
                      <a:t>,</a:t>
                    </a:r>
                    <a:r>
                      <a:rPr lang="en-US" smtClean="0">
                        <a:solidFill>
                          <a:schemeClr val="bg1"/>
                        </a:solidFill>
                        <a:effectLst/>
                      </a:rPr>
                      <a:t>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0.95</c:v>
                </c:pt>
                <c:pt idx="1">
                  <c:v>1.1499999999999999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086272"/>
        <c:axId val="34133120"/>
      </c:barChart>
      <c:catAx>
        <c:axId val="3408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34133120"/>
        <c:crosses val="autoZero"/>
        <c:auto val="1"/>
        <c:lblAlgn val="ctr"/>
        <c:lblOffset val="100"/>
        <c:noMultiLvlLbl val="0"/>
      </c:catAx>
      <c:valAx>
        <c:axId val="34133120"/>
        <c:scaling>
          <c:orientation val="minMax"/>
          <c:max val="4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4086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96777102285793"/>
          <c:y val="7.3916131765012549E-2"/>
          <c:w val="1"/>
          <c:h val="0.753062791003019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Масо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invertIfNegative val="0"/>
          <c:dPt>
            <c:idx val="6"/>
            <c:invertIfNegative val="0"/>
            <c:bubble3D val="0"/>
          </c:dPt>
          <c:dLbls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1.0900000000000001</c:v>
                </c:pt>
                <c:pt idx="1">
                  <c:v>1.64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3907840"/>
        <c:axId val="33909376"/>
      </c:barChart>
      <c:catAx>
        <c:axId val="3390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33909376"/>
        <c:crosses val="autoZero"/>
        <c:auto val="1"/>
        <c:lblAlgn val="ctr"/>
        <c:lblOffset val="100"/>
        <c:noMultiLvlLbl val="0"/>
      </c:catAx>
      <c:valAx>
        <c:axId val="33909376"/>
        <c:scaling>
          <c:orientation val="minMax"/>
          <c:max val="4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3907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31857401579351E-2"/>
          <c:y val="0.13381695512092859"/>
          <c:w val="0.86672013011950211"/>
          <c:h val="0.86308012261676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Экспорт зерна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62.868000000000002</c:v>
                </c:pt>
                <c:pt idx="1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445504"/>
        <c:axId val="29467776"/>
      </c:barChart>
      <c:catAx>
        <c:axId val="29445504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0">
                <a:effectLst/>
              </a:defRPr>
            </a:pPr>
            <a:endParaRPr lang="ru-RU"/>
          </a:p>
        </c:txPr>
        <c:crossAx val="29467776"/>
        <c:crosses val="max"/>
        <c:auto val="1"/>
        <c:lblAlgn val="ctr"/>
        <c:lblOffset val="100"/>
        <c:noMultiLvlLbl val="0"/>
      </c:catAx>
      <c:valAx>
        <c:axId val="29467776"/>
        <c:scaling>
          <c:orientation val="minMax"/>
          <c:min val="1"/>
        </c:scaling>
        <c:delete val="0"/>
        <c:axPos val="l"/>
        <c:majorGridlines/>
        <c:numFmt formatCode="#,##0.0" sourceLinked="1"/>
        <c:majorTickMark val="out"/>
        <c:minorTickMark val="none"/>
        <c:tickLblPos val="none"/>
        <c:crossAx val="294455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334448714737909E-2"/>
          <c:y val="2.228008286319532E-2"/>
          <c:w val="0.95215207569529314"/>
          <c:h val="0.86399529837621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1672</c:v>
                </c:pt>
                <c:pt idx="1">
                  <c:v>2136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1433</c:v>
                </c:pt>
                <c:pt idx="1">
                  <c:v>2132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05472"/>
        <c:axId val="32907264"/>
      </c:barChart>
      <c:catAx>
        <c:axId val="32905472"/>
        <c:scaling>
          <c:orientation val="minMax"/>
        </c:scaling>
        <c:delete val="1"/>
        <c:axPos val="b"/>
        <c:majorTickMark val="out"/>
        <c:minorTickMark val="none"/>
        <c:tickLblPos val="nextTo"/>
        <c:crossAx val="32907264"/>
        <c:crosses val="autoZero"/>
        <c:auto val="1"/>
        <c:lblAlgn val="ctr"/>
        <c:lblOffset val="100"/>
        <c:noMultiLvlLbl val="0"/>
      </c:catAx>
      <c:valAx>
        <c:axId val="32907264"/>
        <c:scaling>
          <c:orientation val="minMax"/>
          <c:max val="3200"/>
          <c:min val="0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2905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0120815201324147E-2"/>
          <c:y val="9.0144304953770571E-2"/>
          <c:w val="0.32666473969935539"/>
          <c:h val="0.13206835043019913"/>
        </c:manualLayout>
      </c:layout>
      <c:overlay val="0"/>
      <c:txPr>
        <a:bodyPr/>
        <a:lstStyle/>
        <a:p>
          <a:pPr>
            <a:defRPr sz="15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06169182708512E-2"/>
          <c:y val="2.228008286319532E-2"/>
          <c:w val="0.91628025322986717"/>
          <c:h val="0.86399529837621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2426.1889999999999</c:v>
                </c:pt>
                <c:pt idx="1">
                  <c:v>2615.578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2706.61</c:v>
                </c:pt>
                <c:pt idx="1">
                  <c:v>2962.0610000000001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54240"/>
        <c:axId val="32955776"/>
      </c:barChart>
      <c:catAx>
        <c:axId val="32954240"/>
        <c:scaling>
          <c:orientation val="minMax"/>
        </c:scaling>
        <c:delete val="1"/>
        <c:axPos val="b"/>
        <c:majorTickMark val="out"/>
        <c:minorTickMark val="none"/>
        <c:tickLblPos val="nextTo"/>
        <c:crossAx val="32955776"/>
        <c:crosses val="autoZero"/>
        <c:auto val="1"/>
        <c:lblAlgn val="ctr"/>
        <c:lblOffset val="100"/>
        <c:noMultiLvlLbl val="0"/>
      </c:catAx>
      <c:valAx>
        <c:axId val="32955776"/>
        <c:scaling>
          <c:orientation val="minMax"/>
          <c:max val="3200"/>
          <c:min val="0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2954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9451648229562E-2"/>
          <c:y val="0"/>
          <c:w val="0.91232397789134545"/>
          <c:h val="0.9859300149341259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0.12428529766533877"/>
                  <c:y val="-1.5245188176370427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effectLst/>
                      </a:rPr>
                      <a:t>2 707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500" b="0" i="0" baseline="0" dirty="0" smtClean="0">
                        <a:effectLst/>
                      </a:rPr>
                      <a:t>млн рублей</a:t>
                    </a:r>
                    <a:endParaRPr lang="ru-RU" sz="1500" dirty="0" smtClean="0">
                      <a:effectLst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2.9622204675670959E-3"/>
                  <c:y val="-1.23296957934379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effectLst/>
                      </a:rPr>
                      <a:t>1 433</a:t>
                    </a:r>
                  </a:p>
                  <a:p>
                    <a:r>
                      <a:rPr lang="ru-RU" sz="1500" dirty="0" smtClean="0">
                        <a:effectLst/>
                      </a:rPr>
                      <a:t>млн рублей</a:t>
                    </a:r>
                    <a:endParaRPr lang="en-US" sz="15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Вся сельскохозяйственная отрасль</c:v>
                </c:pt>
                <c:pt idx="1">
                  <c:v>Получатели субсидий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2706.61</c:v>
                </c:pt>
                <c:pt idx="1">
                  <c:v>1433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47240205633721E-2"/>
          <c:y val="0"/>
          <c:w val="0.9280712361324932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.12428529766533877"/>
                  <c:y val="-1.5245188176370427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effectLst/>
                      </a:rPr>
                      <a:t>2 426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 i="0" u="none" strike="noStrike" kern="1200" baseline="0">
                        <a:solidFill>
                          <a:prstClr val="black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500" b="0" i="0" baseline="0" dirty="0" smtClean="0">
                        <a:effectLst/>
                      </a:rPr>
                      <a:t>млн рублей</a:t>
                    </a:r>
                    <a:endParaRPr lang="ru-RU" sz="1500" dirty="0" smtClean="0">
                      <a:effectLst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2.9622204675670959E-3"/>
                  <c:y val="-1.23296957934379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effectLst/>
                      </a:rPr>
                      <a:t>1 672</a:t>
                    </a:r>
                  </a:p>
                  <a:p>
                    <a:r>
                      <a:rPr lang="ru-RU" sz="1500" dirty="0" smtClean="0">
                        <a:effectLst/>
                      </a:rPr>
                      <a:t>млн рублей</a:t>
                    </a:r>
                    <a:endParaRPr lang="en-US" sz="15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Вся сельскохозяйственная отрасль</c:v>
                </c:pt>
                <c:pt idx="1">
                  <c:v>Получатели субсидий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2426</c:v>
                </c:pt>
                <c:pt idx="1">
                  <c:v>1672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2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explosion val="3"/>
          <c:dPt>
            <c:idx val="0"/>
            <c:bubble3D val="0"/>
            <c:explosion val="31"/>
          </c:dPt>
          <c:dPt>
            <c:idx val="1"/>
            <c:bubble3D val="0"/>
            <c:explosion val="11"/>
          </c:dPt>
          <c:dPt>
            <c:idx val="2"/>
            <c:bubble3D val="0"/>
            <c:explosion val="6"/>
          </c:dPt>
          <c:dPt>
            <c:idx val="3"/>
            <c:bubble3D val="0"/>
            <c:explosion val="34"/>
          </c:dPt>
          <c:dPt>
            <c:idx val="4"/>
            <c:bubble3D val="0"/>
            <c:explosion val="38"/>
          </c:dPt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ЕСХН</c:v>
                </c:pt>
                <c:pt idx="2">
                  <c:v>Имущество</c:v>
                </c:pt>
                <c:pt idx="3">
                  <c:v>НДС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1030921</c:v>
                </c:pt>
                <c:pt idx="1">
                  <c:v>121983</c:v>
                </c:pt>
                <c:pt idx="2">
                  <c:v>109597</c:v>
                </c:pt>
                <c:pt idx="3">
                  <c:v>54676</c:v>
                </c:pt>
                <c:pt idx="4">
                  <c:v>116005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334448714737909E-2"/>
          <c:y val="2.228008286319532E-2"/>
          <c:w val="0.95215207569529314"/>
          <c:h val="0.88256203409554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ЕСХН</c:v>
                </c:pt>
                <c:pt idx="2">
                  <c:v>Налог на имущество</c:v>
                </c:pt>
                <c:pt idx="3">
                  <c:v>НДС</c:v>
                </c:pt>
                <c:pt idx="4">
                  <c:v>Прибыль</c:v>
                </c:pt>
                <c:pt idx="5">
                  <c:v>Земельный налог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1013</c:v>
                </c:pt>
                <c:pt idx="1">
                  <c:v>96</c:v>
                </c:pt>
                <c:pt idx="2">
                  <c:v>92</c:v>
                </c:pt>
                <c:pt idx="3">
                  <c:v>204</c:v>
                </c:pt>
                <c:pt idx="4">
                  <c:v>208</c:v>
                </c:pt>
                <c:pt idx="5">
                  <c:v>27</c:v>
                </c:pt>
                <c:pt idx="6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ЕСХН</c:v>
                </c:pt>
                <c:pt idx="2">
                  <c:v>Налог на имущество</c:v>
                </c:pt>
                <c:pt idx="3">
                  <c:v>НДС</c:v>
                </c:pt>
                <c:pt idx="4">
                  <c:v>Прибыль</c:v>
                </c:pt>
                <c:pt idx="5">
                  <c:v>Земельный налог</c:v>
                </c:pt>
                <c:pt idx="6">
                  <c:v>Прочие</c:v>
                </c:pt>
              </c:strCache>
            </c:str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1031</c:v>
                </c:pt>
                <c:pt idx="1">
                  <c:v>122</c:v>
                </c:pt>
                <c:pt idx="2">
                  <c:v>110</c:v>
                </c:pt>
                <c:pt idx="3">
                  <c:v>55</c:v>
                </c:pt>
                <c:pt idx="4">
                  <c:v>41</c:v>
                </c:pt>
                <c:pt idx="5">
                  <c:v>34</c:v>
                </c:pt>
                <c:pt idx="6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9344896"/>
        <c:axId val="29346432"/>
      </c:barChart>
      <c:catAx>
        <c:axId val="29344896"/>
        <c:scaling>
          <c:orientation val="minMax"/>
        </c:scaling>
        <c:delete val="1"/>
        <c:axPos val="b"/>
        <c:majorTickMark val="out"/>
        <c:minorTickMark val="none"/>
        <c:tickLblPos val="nextTo"/>
        <c:crossAx val="29346432"/>
        <c:crosses val="autoZero"/>
        <c:auto val="1"/>
        <c:lblAlgn val="ctr"/>
        <c:lblOffset val="100"/>
        <c:noMultiLvlLbl val="0"/>
      </c:catAx>
      <c:valAx>
        <c:axId val="29346432"/>
        <c:scaling>
          <c:orientation val="minMax"/>
          <c:max val="1100"/>
          <c:min val="0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29344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18345768598811"/>
          <c:y val="1.7290387777156107E-3"/>
          <c:w val="0.23693298210530217"/>
          <c:h val="0.12443572473864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334448714737909E-2"/>
          <c:y val="2.228008286319532E-2"/>
          <c:w val="0.95215207569529314"/>
          <c:h val="0.86399529837621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 2018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625</c:v>
                </c:pt>
                <c:pt idx="1">
                  <c:v>924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пол 2019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Страховые взносы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890</c:v>
                </c:pt>
                <c:pt idx="1">
                  <c:v>957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442688"/>
        <c:axId val="39444480"/>
      </c:barChart>
      <c:catAx>
        <c:axId val="39442688"/>
        <c:scaling>
          <c:orientation val="minMax"/>
        </c:scaling>
        <c:delete val="1"/>
        <c:axPos val="b"/>
        <c:majorTickMark val="out"/>
        <c:minorTickMark val="none"/>
        <c:tickLblPos val="nextTo"/>
        <c:crossAx val="39444480"/>
        <c:crosses val="autoZero"/>
        <c:auto val="1"/>
        <c:lblAlgn val="ctr"/>
        <c:lblOffset val="100"/>
        <c:noMultiLvlLbl val="0"/>
      </c:catAx>
      <c:valAx>
        <c:axId val="39444480"/>
        <c:scaling>
          <c:orientation val="minMax"/>
          <c:max val="1500"/>
          <c:min val="0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944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0120815201324147E-2"/>
          <c:y val="9.0144304953770571E-2"/>
          <c:w val="0.58075609301414721"/>
          <c:h val="0.13206835043019913"/>
        </c:manualLayout>
      </c:layout>
      <c:overlay val="0"/>
      <c:txPr>
        <a:bodyPr/>
        <a:lstStyle/>
        <a:p>
          <a:pPr>
            <a:defRPr sz="15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0.13514</cdr:x>
      <cdr:y>0.3913</cdr:y>
    </cdr:from>
    <cdr:to>
      <cdr:x>0.50627</cdr:x>
      <cdr:y>0.54715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540060" y="1296144"/>
          <a:ext cx="1483200" cy="5162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rPr>
            <a:t>в 4 раза</a:t>
          </a:r>
        </a:p>
      </cdr:txBody>
    </cdr:sp>
  </cdr:relSizeAnchor>
  <cdr:relSizeAnchor xmlns:cdr="http://schemas.openxmlformats.org/drawingml/2006/chartDrawing">
    <cdr:from>
      <cdr:x>0.36937</cdr:x>
      <cdr:y>0.45204</cdr:y>
    </cdr:from>
    <cdr:to>
      <cdr:x>0.62638</cdr:x>
      <cdr:y>0.86957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 flipV="1">
          <a:off x="1476167" y="1497310"/>
          <a:ext cx="1027134" cy="1383026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0.0339</cdr:x>
      <cdr:y>0.88428</cdr:y>
    </cdr:from>
    <cdr:to>
      <cdr:x>0.50847</cdr:x>
      <cdr:y>0.9685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016" y="2865399"/>
          <a:ext cx="2016224" cy="27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Налоговые платежи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0.50847</cdr:x>
      <cdr:y>0.88428</cdr:y>
    </cdr:from>
    <cdr:to>
      <cdr:x>0.9661</cdr:x>
      <cdr:y>0.9685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60240" y="2865399"/>
          <a:ext cx="1944216" cy="27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Страховые взносы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0.625</cdr:x>
      <cdr:y>0.33962</cdr:y>
    </cdr:from>
    <cdr:to>
      <cdr:x>0.94643</cdr:x>
      <cdr:y>0.66038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20280" y="1296144"/>
          <a:ext cx="1296144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66%</a:t>
          </a:r>
        </a:p>
      </cdr:txBody>
    </cdr:sp>
  </cdr:relSizeAnchor>
  <cdr:relSizeAnchor xmlns:cdr="http://schemas.openxmlformats.org/drawingml/2006/chartDrawing">
    <cdr:from>
      <cdr:x>0</cdr:x>
      <cdr:y>0.71429</cdr:y>
    </cdr:from>
    <cdr:to>
      <cdr:x>0.46429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2520280"/>
          <a:ext cx="1872208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Вся с/х отрасль</a:t>
          </a:r>
        </a:p>
      </cdr:txBody>
    </cdr:sp>
  </cdr:relSizeAnchor>
  <cdr:relSizeAnchor xmlns:cdr="http://schemas.openxmlformats.org/drawingml/2006/chartDrawing">
    <cdr:from>
      <cdr:x>0.55357</cdr:x>
      <cdr:y>0.71429</cdr:y>
    </cdr:from>
    <cdr:to>
      <cdr:x>0.98214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32248" y="2520280"/>
          <a:ext cx="1728192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Получатели субсидий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0.64286</cdr:x>
      <cdr:y>0.32075</cdr:y>
    </cdr:from>
    <cdr:to>
      <cdr:x>0.94643</cdr:x>
      <cdr:y>0.66038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2288" y="1224136"/>
          <a:ext cx="1224142" cy="12961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47%</a:t>
          </a:r>
        </a:p>
      </cdr:txBody>
    </cdr:sp>
  </cdr:relSizeAnchor>
  <cdr:relSizeAnchor xmlns:cdr="http://schemas.openxmlformats.org/drawingml/2006/chartDrawing">
    <cdr:from>
      <cdr:x>0</cdr:x>
      <cdr:y>0.71429</cdr:y>
    </cdr:from>
    <cdr:to>
      <cdr:x>0.46429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2520280"/>
          <a:ext cx="1872208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endParaRPr kumimoji="0" lang="ru-RU" sz="220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0.55357</cdr:x>
      <cdr:y>0.71429</cdr:y>
    </cdr:from>
    <cdr:to>
      <cdr:x>0.98214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32248" y="2520280"/>
          <a:ext cx="1728192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endParaRPr kumimoji="0" lang="ru-RU" sz="220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0.58407</cdr:x>
      <cdr:y>0.35073</cdr:y>
    </cdr:from>
    <cdr:to>
      <cdr:x>0.78411</cdr:x>
      <cdr:y>0.59265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1224136"/>
          <a:ext cx="1627707" cy="844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НДС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600" b="0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rPr>
            <a:t>21 %</a:t>
          </a:r>
          <a:endParaRPr kumimoji="0" lang="ru-RU" sz="1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0.39823</cdr:x>
      <cdr:y>0.04126</cdr:y>
    </cdr:from>
    <cdr:to>
      <cdr:x>0.60864</cdr:x>
      <cdr:y>0.28318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40360" y="144016"/>
          <a:ext cx="1712058" cy="844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НДФЛ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600" b="0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rPr>
            <a:t>50 %</a:t>
          </a:r>
          <a:endParaRPr kumimoji="0" lang="ru-RU" sz="1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0.47788</cdr:x>
      <cdr:y>0.55705</cdr:y>
    </cdr:from>
    <cdr:to>
      <cdr:x>0.62726</cdr:x>
      <cdr:y>0.75634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88432" y="1944216"/>
          <a:ext cx="1215491" cy="695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ЕСХН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600" b="0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rPr>
            <a:t>14 %</a:t>
          </a:r>
          <a:endParaRPr kumimoji="0" lang="ru-RU" sz="1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0.23351</cdr:x>
      <cdr:y>0.45389</cdr:y>
    </cdr:from>
    <cdr:to>
      <cdr:x>0.36283</cdr:x>
      <cdr:y>0.66711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712307" y="1551490"/>
          <a:ext cx="948278" cy="7288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Прочие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600" b="0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rPr>
            <a:t>5 %</a:t>
          </a:r>
          <a:endParaRPr kumimoji="0" lang="ru-RU" sz="1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0.18584</cdr:x>
      <cdr:y>0.74273</cdr:y>
    </cdr:from>
    <cdr:to>
      <cdr:x>0.34513</cdr:x>
      <cdr:y>0.99498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12168" y="2592288"/>
          <a:ext cx="1296144" cy="880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Налог на имущество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500" b="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rPr>
            <a:t>3 %</a:t>
          </a:r>
          <a:endParaRPr kumimoji="0" lang="ru-RU" sz="15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0.32743</cdr:x>
      <cdr:y>0.59831</cdr:y>
    </cdr:from>
    <cdr:to>
      <cdr:x>0.47681</cdr:x>
      <cdr:y>0.7976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664296" y="2088232"/>
          <a:ext cx="1215491" cy="695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Прибыль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600" b="0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rPr>
            <a:t>7 %</a:t>
          </a:r>
          <a:endParaRPr kumimoji="0" lang="ru-RU" sz="1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0.01695</cdr:x>
      <cdr:y>0.92504</cdr:y>
    </cdr:from>
    <cdr:to>
      <cdr:x>0.18362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" y="3163725"/>
          <a:ext cx="708092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4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НДФЛ</a:t>
          </a:r>
          <a:endParaRPr lang="ru-RU" sz="14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0.16949</cdr:x>
      <cdr:y>0.92504</cdr:y>
    </cdr:from>
    <cdr:to>
      <cdr:x>0.30508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0" y="3163725"/>
          <a:ext cx="576064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400" b="1" kern="1200" dirty="0" smtClean="0">
              <a:solidFill>
                <a:schemeClr val="tx1"/>
              </a:solidFill>
            </a:rPr>
            <a:t>НДС</a:t>
          </a:r>
          <a:endParaRPr kumimoji="0" lang="ru-RU" sz="14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0.28814</cdr:x>
      <cdr:y>0.92504</cdr:y>
    </cdr:from>
    <cdr:to>
      <cdr:x>0.45763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24136" y="3163725"/>
          <a:ext cx="720080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ЕСХН</a:t>
          </a:r>
        </a:p>
      </cdr:txBody>
    </cdr:sp>
  </cdr:relSizeAnchor>
  <cdr:relSizeAnchor xmlns:cdr="http://schemas.openxmlformats.org/drawingml/2006/chartDrawing">
    <cdr:from>
      <cdr:x>0.42373</cdr:x>
      <cdr:y>0.92504</cdr:y>
    </cdr:from>
    <cdr:to>
      <cdr:x>0.59322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163725"/>
          <a:ext cx="720080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Имущество</a:t>
          </a:r>
        </a:p>
      </cdr:txBody>
    </cdr:sp>
  </cdr:relSizeAnchor>
  <cdr:relSizeAnchor xmlns:cdr="http://schemas.openxmlformats.org/drawingml/2006/chartDrawing">
    <cdr:from>
      <cdr:x>0.86087</cdr:x>
      <cdr:y>0.92639</cdr:y>
    </cdr:from>
    <cdr:to>
      <cdr:x>0.97391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128792" y="3168351"/>
          <a:ext cx="936104" cy="251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Прочие</a:t>
          </a:r>
        </a:p>
      </cdr:txBody>
    </cdr:sp>
  </cdr:relSizeAnchor>
  <cdr:relSizeAnchor xmlns:cdr="http://schemas.openxmlformats.org/drawingml/2006/chartDrawing">
    <cdr:from>
      <cdr:x>0.04348</cdr:x>
      <cdr:y>0</cdr:y>
    </cdr:from>
    <cdr:to>
      <cdr:x>0.15652</cdr:x>
      <cdr:y>0.06316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60040" y="0"/>
          <a:ext cx="93607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+7%</a:t>
          </a:r>
          <a:endParaRPr lang="ru-RU" sz="15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0.16949</cdr:x>
      <cdr:y>0.44214</cdr:y>
    </cdr:from>
    <cdr:to>
      <cdr:x>0.37288</cdr:x>
      <cdr:y>0.5171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720080" y="1512168"/>
          <a:ext cx="864097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в 12 раз</a:t>
          </a:r>
          <a:endParaRPr lang="ru-RU" sz="15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0.31304</cdr:x>
      <cdr:y>0.56847</cdr:y>
    </cdr:from>
    <cdr:to>
      <cdr:x>0.43478</cdr:x>
      <cdr:y>0.64343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592288" y="1944216"/>
          <a:ext cx="1008119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+63%</a:t>
          </a:r>
          <a:endParaRPr lang="ru-RU" sz="15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0.5913</cdr:x>
      <cdr:y>0.92504</cdr:y>
    </cdr:from>
    <cdr:to>
      <cdr:x>0.69565</cdr:x>
      <cdr:y>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896544" y="3163725"/>
          <a:ext cx="864096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400" b="1" kern="1200" spc="-1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Земля</a:t>
          </a:r>
          <a:endParaRPr kumimoji="0" lang="ru-RU" sz="1400" b="1" i="0" u="none" strike="noStrike" kern="1200" cap="none" spc="-100" normalizeH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0.72174</cdr:x>
      <cdr:y>0.92504</cdr:y>
    </cdr:from>
    <cdr:to>
      <cdr:x>0.83478</cdr:x>
      <cdr:y>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976664" y="3163725"/>
          <a:ext cx="936104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400" b="1" kern="1200" spc="-1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Прибыль</a:t>
          </a:r>
          <a:endParaRPr kumimoji="0" lang="ru-RU" sz="1400" b="1" i="0" u="none" strike="noStrike" kern="1200" cap="none" spc="-100" normalizeH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0.45217</cdr:x>
      <cdr:y>0.63163</cdr:y>
    </cdr:from>
    <cdr:to>
      <cdr:x>0.56522</cdr:x>
      <cdr:y>0.70659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3744416" y="2160240"/>
          <a:ext cx="936158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-54%</a:t>
          </a:r>
          <a:endParaRPr lang="ru-RU" sz="15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0.8087</cdr:x>
      <cdr:y>0.21054</cdr:y>
    </cdr:from>
    <cdr:to>
      <cdr:x>1</cdr:x>
      <cdr:y>0.33687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6744" y="720080"/>
          <a:ext cx="1584176" cy="432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млн рублей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0.34885</cdr:x>
      <cdr:y>0.125</cdr:y>
    </cdr:from>
    <cdr:to>
      <cdr:x>0.6523</cdr:x>
      <cdr:y>0.1875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1444907" y="432048"/>
          <a:ext cx="1256898" cy="216024"/>
        </a:xfrm>
        <a:prstGeom xmlns:a="http://schemas.openxmlformats.org/drawingml/2006/main" prst="straightConnector1">
          <a:avLst/>
        </a:prstGeom>
        <a:ln xmlns:a="http://schemas.openxmlformats.org/drawingml/2006/main" w="635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0.32267</cdr:x>
      <cdr:y>0.1875</cdr:y>
    </cdr:from>
    <cdr:to>
      <cdr:x>0.65162</cdr:x>
      <cdr:y>0.25483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1336479" y="648072"/>
          <a:ext cx="1362500" cy="232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Autofit/>
        </a:bodyPr>
        <a:lstStyle xmlns:a="http://schemas.openxmlformats.org/drawingml/2006/main">
          <a:defPPr>
            <a:defRPr lang="ru-RU"/>
          </a:defPPr>
          <a:lvl1pPr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1pPr>
          <a:lvl2pPr marL="407988" indent="49213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2pPr>
          <a:lvl3pPr marL="815975" indent="98425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3pPr>
          <a:lvl4pPr marL="1223963" indent="147638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4pPr>
          <a:lvl5pPr marL="1631950" indent="196850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5pPr>
          <a:lvl6pPr marL="22860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6pPr>
          <a:lvl7pPr marL="27432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7pPr>
          <a:lvl8pPr marL="32004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8pPr>
          <a:lvl9pPr marL="36576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2000" b="1" dirty="0" smtClean="0">
              <a:solidFill>
                <a:schemeClr val="accent1"/>
              </a:solidFill>
              <a:latin typeface="+mj-lt"/>
              <a:ea typeface="+mj-ea"/>
              <a:cs typeface="+mj-cs"/>
            </a:rPr>
            <a:t>- 9,4</a:t>
          </a:r>
          <a:r>
            <a:rPr kumimoji="0" lang="ru-RU" sz="2000" b="1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rPr>
            <a:t> %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0.34956</cdr:x>
      <cdr:y>0.29167</cdr:y>
    </cdr:from>
    <cdr:to>
      <cdr:x>0.65517</cdr:x>
      <cdr:y>0.375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1459937" y="1008112"/>
          <a:ext cx="1276367" cy="288032"/>
        </a:xfrm>
        <a:prstGeom xmlns:a="http://schemas.openxmlformats.org/drawingml/2006/main" prst="straightConnector1">
          <a:avLst/>
        </a:prstGeom>
        <a:ln xmlns:a="http://schemas.openxmlformats.org/drawingml/2006/main" w="635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0.33613</cdr:x>
      <cdr:y>0.39583</cdr:y>
    </cdr:from>
    <cdr:to>
      <cdr:x>0.66508</cdr:x>
      <cdr:y>0.46766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1403847" y="1368152"/>
          <a:ext cx="1373848" cy="248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Autofit/>
        </a:bodyPr>
        <a:lstStyle xmlns:a="http://schemas.openxmlformats.org/drawingml/2006/main">
          <a:defPPr>
            <a:defRPr lang="ru-RU"/>
          </a:defPPr>
          <a:lvl1pPr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1pPr>
          <a:lvl2pPr marL="407988" indent="49213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2pPr>
          <a:lvl3pPr marL="815975" indent="98425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3pPr>
          <a:lvl4pPr marL="1223963" indent="147638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4pPr>
          <a:lvl5pPr marL="1631950" indent="196850" algn="l" defTabSz="815975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5pPr>
          <a:lvl6pPr marL="22860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6pPr>
          <a:lvl7pPr marL="27432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7pPr>
          <a:lvl8pPr marL="32004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8pPr>
          <a:lvl9pPr marL="3657600" algn="l" defTabSz="914400" rtl="0" eaLnBrk="1" latinLnBrk="0" hangingPunct="1">
            <a:defRPr sz="1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pPr marR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tabLst/>
          </a:pPr>
          <a:r>
            <a:rPr lang="ru-RU" sz="2000" b="1" dirty="0" smtClean="0">
              <a:solidFill>
                <a:schemeClr val="accent1"/>
              </a:solidFill>
              <a:latin typeface="+mj-lt"/>
              <a:ea typeface="+mj-ea"/>
              <a:cs typeface="+mj-cs"/>
            </a:rPr>
            <a:t>- 15,8</a:t>
          </a:r>
          <a:r>
            <a:rPr kumimoji="0" lang="ru-RU" sz="2000" b="1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rPr>
            <a:t> %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0.375</cdr:x>
      <cdr:y>0.69214</cdr:y>
    </cdr:from>
    <cdr:to>
      <cdr:x>0.625</cdr:x>
      <cdr:y>0.7156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>
          <a:off x="1080120" y="2124236"/>
          <a:ext cx="720080" cy="72008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chemeClr val="accent2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0.36049</cdr:x>
      <cdr:y>0.61547</cdr:y>
    </cdr:from>
    <cdr:to>
      <cdr:x>0.62821</cdr:x>
      <cdr:y>0.66239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1012377" y="1888936"/>
          <a:ext cx="751819" cy="144016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chemeClr val="accent2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0.36842</cdr:x>
      <cdr:y>0.50444</cdr:y>
    </cdr:from>
    <cdr:to>
      <cdr:x>0.63158</cdr:x>
      <cdr:y>0.64521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1008112" y="1548172"/>
          <a:ext cx="720080" cy="432048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chemeClr val="accent2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0.13974</cdr:x>
      <cdr:y>0.23913</cdr:y>
    </cdr:from>
    <cdr:to>
      <cdr:x>0.51087</cdr:x>
      <cdr:y>0.37324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576064" y="792088"/>
          <a:ext cx="1529968" cy="444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rPr>
            <a:t>в 2,3 раза</a:t>
          </a:r>
        </a:p>
      </cdr:txBody>
    </cdr:sp>
  </cdr:relSizeAnchor>
  <cdr:relSizeAnchor xmlns:cdr="http://schemas.openxmlformats.org/drawingml/2006/chartDrawing">
    <cdr:from>
      <cdr:x>0.36681</cdr:x>
      <cdr:y>0.26087</cdr:y>
    </cdr:from>
    <cdr:to>
      <cdr:x>0.62882</cdr:x>
      <cdr:y>0.61904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 flipV="1">
          <a:off x="1512168" y="864096"/>
          <a:ext cx="1080120" cy="1186396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0.0339</cdr:x>
      <cdr:y>0.88428</cdr:y>
    </cdr:from>
    <cdr:to>
      <cdr:x>0.50847</cdr:x>
      <cdr:y>0.9685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016" y="2865399"/>
          <a:ext cx="2016224" cy="27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Налоговые платежи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0.50847</cdr:x>
      <cdr:y>0.88428</cdr:y>
    </cdr:from>
    <cdr:to>
      <cdr:x>0.9661</cdr:x>
      <cdr:y>0.9685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60240" y="2865399"/>
          <a:ext cx="1944216" cy="27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Страховые взносы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0.0678</cdr:x>
      <cdr:y>0.88428</cdr:y>
    </cdr:from>
    <cdr:to>
      <cdr:x>0.50847</cdr:x>
      <cdr:y>0.9685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1" y="2865386"/>
          <a:ext cx="1872189" cy="272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Налоговые платежи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0.50847</cdr:x>
      <cdr:y>0.88428</cdr:y>
    </cdr:from>
    <cdr:to>
      <cdr:x>0.9661</cdr:x>
      <cdr:y>0.9685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60240" y="2865399"/>
          <a:ext cx="1944216" cy="27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Страховые взносы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0.625</cdr:x>
      <cdr:y>0.33962</cdr:y>
    </cdr:from>
    <cdr:to>
      <cdr:x>0.94643</cdr:x>
      <cdr:y>0.66038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20280" y="1296144"/>
          <a:ext cx="1296144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53%</a:t>
          </a:r>
        </a:p>
      </cdr:txBody>
    </cdr:sp>
  </cdr:relSizeAnchor>
  <cdr:relSizeAnchor xmlns:cdr="http://schemas.openxmlformats.org/drawingml/2006/chartDrawing">
    <cdr:from>
      <cdr:x>0</cdr:x>
      <cdr:y>0.71429</cdr:y>
    </cdr:from>
    <cdr:to>
      <cdr:x>0.53571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2211688"/>
          <a:ext cx="2160240" cy="884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2000" kern="1200" dirty="0">
              <a:solidFill>
                <a:schemeClr val="tx1"/>
              </a:solidFill>
              <a:effectLst/>
            </a:rPr>
            <a:t>Вся с/х отрасль</a:t>
          </a:r>
          <a:endParaRPr kumimoji="0" lang="ru-RU" sz="200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0.55357</cdr:x>
      <cdr:y>0.71429</cdr:y>
    </cdr:from>
    <cdr:to>
      <cdr:x>0.98214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32248" y="2520280"/>
          <a:ext cx="1728192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Получатели субсидий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0.64286</cdr:x>
      <cdr:y>0.32075</cdr:y>
    </cdr:from>
    <cdr:to>
      <cdr:x>0.94643</cdr:x>
      <cdr:y>0.66038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2288" y="1224136"/>
          <a:ext cx="1224142" cy="12961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69%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0.47368</cdr:x>
      <cdr:y>0.04043</cdr:y>
    </cdr:from>
    <cdr:to>
      <cdr:x>0.65789</cdr:x>
      <cdr:y>0.28235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88432" y="144016"/>
          <a:ext cx="1512168" cy="861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НДФЛ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800" b="1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rPr>
            <a:t>72 %</a:t>
          </a:r>
          <a:endParaRPr kumimoji="0" lang="ru-RU" sz="1800" b="1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0.57895</cdr:x>
      <cdr:y>0.80857</cdr:y>
    </cdr:from>
    <cdr:to>
      <cdr:x>0.82456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752528" y="2880305"/>
          <a:ext cx="2016190" cy="681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Налог на имущество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rPr>
            <a:t>8 %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0.36842</cdr:x>
      <cdr:y>0.82879</cdr:y>
    </cdr:from>
    <cdr:to>
      <cdr:x>0.5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4336" y="2952328"/>
          <a:ext cx="1080120" cy="609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ЕСХН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rPr>
            <a:t>9 %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0.23684</cdr:x>
      <cdr:y>0.82879</cdr:y>
    </cdr:from>
    <cdr:to>
      <cdr:x>0.33333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44216" y="2952327"/>
          <a:ext cx="792088" cy="609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НДС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rPr>
            <a:t>4 %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0.10526</cdr:x>
      <cdr:y>0.64686</cdr:y>
    </cdr:from>
    <cdr:to>
      <cdr:x>0.2193</cdr:x>
      <cdr:y>0.83828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864096" y="2304256"/>
          <a:ext cx="936144" cy="681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Прочие</a:t>
          </a:r>
        </a:p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rPr>
            <a:t>7 %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0.04386</cdr:x>
      <cdr:y>0.92504</cdr:y>
    </cdr:from>
    <cdr:to>
      <cdr:x>0.15789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3163725"/>
          <a:ext cx="936104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4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НДФЛ</a:t>
          </a:r>
          <a:endParaRPr lang="ru-RU" sz="14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0.16667</cdr:x>
      <cdr:y>0.92504</cdr:y>
    </cdr:from>
    <cdr:to>
      <cdr:x>0.30702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163725"/>
          <a:ext cx="1152128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400" b="1" kern="1200" dirty="0" smtClean="0">
              <a:solidFill>
                <a:schemeClr val="tx1"/>
              </a:solidFill>
            </a:rPr>
            <a:t>ЕСХН</a:t>
          </a:r>
          <a:endParaRPr kumimoji="0" lang="ru-RU" sz="14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0.29825</cdr:x>
      <cdr:y>0.92504</cdr:y>
    </cdr:from>
    <cdr:to>
      <cdr:x>0.4386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48272" y="3496776"/>
          <a:ext cx="1152128" cy="283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400" b="1" kern="1200" dirty="0" smtClean="0">
              <a:solidFill>
                <a:schemeClr val="tx1"/>
              </a:solidFill>
            </a:rPr>
            <a:t>Имущество</a:t>
          </a:r>
          <a:endParaRPr kumimoji="0" lang="ru-RU" sz="14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0.44737</cdr:x>
      <cdr:y>0.92504</cdr:y>
    </cdr:from>
    <cdr:to>
      <cdr:x>0.5614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72408" y="3163725"/>
          <a:ext cx="936104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НДС</a:t>
          </a:r>
        </a:p>
      </cdr:txBody>
    </cdr:sp>
  </cdr:relSizeAnchor>
  <cdr:relSizeAnchor xmlns:cdr="http://schemas.openxmlformats.org/drawingml/2006/chartDrawing">
    <cdr:from>
      <cdr:x>0.85965</cdr:x>
      <cdr:y>0.92504</cdr:y>
    </cdr:from>
    <cdr:to>
      <cdr:x>0.97368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056784" y="3163725"/>
          <a:ext cx="936104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Прочие</a:t>
          </a:r>
        </a:p>
      </cdr:txBody>
    </cdr:sp>
  </cdr:relSizeAnchor>
  <cdr:relSizeAnchor xmlns:cdr="http://schemas.openxmlformats.org/drawingml/2006/chartDrawing">
    <cdr:from>
      <cdr:x>0.04386</cdr:x>
      <cdr:y>0</cdr:y>
    </cdr:from>
    <cdr:to>
      <cdr:x>0.15448</cdr:x>
      <cdr:y>0.07496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60040" y="0"/>
          <a:ext cx="908070" cy="283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+2%</a:t>
          </a:r>
          <a:endParaRPr lang="ru-RU" sz="1500" b="1" kern="120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0.18421</cdr:x>
      <cdr:y>0.57147</cdr:y>
    </cdr:from>
    <cdr:to>
      <cdr:x>0.29825</cdr:x>
      <cdr:y>0.64643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512168" y="2160240"/>
          <a:ext cx="936105" cy="283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+27%</a:t>
          </a:r>
          <a:endParaRPr lang="ru-RU" sz="1500" b="1" kern="120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0.31579</cdr:x>
      <cdr:y>0.60957</cdr:y>
    </cdr:from>
    <cdr:to>
      <cdr:x>0.42982</cdr:x>
      <cdr:y>0.68453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592288" y="2304256"/>
          <a:ext cx="936104" cy="283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+20%</a:t>
          </a:r>
          <a:endParaRPr lang="ru-RU" sz="1500" b="1" kern="120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0.58772</cdr:x>
      <cdr:y>0.92504</cdr:y>
    </cdr:from>
    <cdr:to>
      <cdr:x>0.70175</cdr:x>
      <cdr:y>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824536" y="3163725"/>
          <a:ext cx="936104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4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Прибыль</a:t>
          </a:r>
          <a:endParaRPr lang="ru-RU" sz="14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0.7193</cdr:x>
      <cdr:y>0.92504</cdr:y>
    </cdr:from>
    <cdr:to>
      <cdr:x>0.84211</cdr:x>
      <cdr:y>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904656" y="3163725"/>
          <a:ext cx="1008112" cy="256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400" b="1" kern="12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Земля</a:t>
          </a:r>
          <a:endParaRPr kumimoji="0" lang="ru-RU" sz="1400" b="1" i="0" u="none" strike="noStrike" kern="1200" cap="none" normalizeH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0.80702</cdr:x>
      <cdr:y>0.11429</cdr:y>
    </cdr:from>
    <cdr:to>
      <cdr:x>0.99123</cdr:x>
      <cdr:y>0.24062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24736" y="432048"/>
          <a:ext cx="1512148" cy="477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млн рублей</a:t>
          </a:r>
        </a:p>
      </cdr:txBody>
    </cdr:sp>
  </cdr:relSizeAnchor>
  <cdr:relSizeAnchor xmlns:cdr="http://schemas.openxmlformats.org/drawingml/2006/chartDrawing">
    <cdr:from>
      <cdr:x>0.58772</cdr:x>
      <cdr:y>0.55242</cdr:y>
    </cdr:from>
    <cdr:to>
      <cdr:x>0.70175</cdr:x>
      <cdr:y>0.62738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824536" y="2088232"/>
          <a:ext cx="936063" cy="283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-80%</a:t>
          </a:r>
          <a:endParaRPr lang="ru-RU" sz="1500" b="1" kern="120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0.44737</cdr:x>
      <cdr:y>0.55242</cdr:y>
    </cdr:from>
    <cdr:to>
      <cdr:x>0.5614</cdr:x>
      <cdr:y>0.62738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3672408" y="2088232"/>
          <a:ext cx="936063" cy="283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104306" tIns="52153" rIns="104306" bIns="52153" rtlCol="0" anchor="ctr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-73%</a:t>
          </a:r>
          <a:endParaRPr lang="ru-RU" sz="1500" b="1" kern="120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0.0339</cdr:x>
      <cdr:y>0.88428</cdr:y>
    </cdr:from>
    <cdr:to>
      <cdr:x>0.50847</cdr:x>
      <cdr:y>0.9685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016" y="2865399"/>
          <a:ext cx="2016224" cy="27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algn="ctr" defTabSz="1043056" rtl="0">
            <a:spcBef>
              <a:spcPct val="0"/>
            </a:spcBef>
          </a:pPr>
          <a:r>
            <a:rPr lang="ru-RU" sz="15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Налоговые платежи</a:t>
          </a:r>
          <a:endParaRPr kumimoji="0" lang="ru-RU" sz="15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0.50847</cdr:x>
      <cdr:y>0.88428</cdr:y>
    </cdr:from>
    <cdr:to>
      <cdr:x>0.9661</cdr:x>
      <cdr:y>0.9685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60240" y="2865399"/>
          <a:ext cx="1944216" cy="27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306" tIns="52153" rIns="104306" bIns="52153" rtlCol="0" anchor="ctr">
          <a:normAutofit/>
        </a:bodyPr>
        <a:lstStyle xmlns:a="http://schemas.openxmlformats.org/drawingml/2006/main"/>
        <a:p xmlns:a="http://schemas.openxmlformats.org/drawingml/2006/main">
          <a:pPr marL="0" marR="0" indent="0" algn="ctr" defTabSz="1043056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Страховые взносы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A7886-7A9F-40E2-8D27-CDE4626B6C5F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7D56F-CFD9-4827-A819-18AE85B4A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3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3539C-D5C9-4338-8351-EA081E2F4F8F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8B576-3BC1-4962-A043-5DA4FF8C54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99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177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AD2A1-DECD-497C-AF20-AC99B803545B}" type="slidenum">
              <a:rPr lang="ru-RU" smtClean="0">
                <a:solidFill>
                  <a:prstClr val="black"/>
                </a:solidFill>
              </a:rPr>
              <a:pPr/>
              <a:t>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7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86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8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3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177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AD2A1-DECD-497C-AF20-AC99B803545B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79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3988" y="1341438"/>
            <a:ext cx="6430962" cy="36179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7BC11-45FD-423E-A773-A25964E904D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41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3988" y="1341438"/>
            <a:ext cx="6430962" cy="36179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7BC11-45FD-423E-A773-A25964E904D4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41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177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AD2A1-DECD-497C-AF20-AC99B803545B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79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177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AD2A1-DECD-497C-AF20-AC99B803545B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79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177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AD2A1-DECD-497C-AF20-AC99B803545B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79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3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40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4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4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4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4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930-4DE5-448B-9B43-7344000D9EC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4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94987"/>
            <a:ext cx="7772400" cy="1102519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21596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500" b="0">
                <a:solidFill>
                  <a:schemeClr val="bg1"/>
                </a:solidFill>
                <a:latin typeface="+mj-lt"/>
              </a:defRPr>
            </a:lvl1pPr>
            <a:lvl2pPr marL="408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95" y="778396"/>
            <a:ext cx="7562805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D79A-33E6-4DC5-B3F6-DB0EF678006A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Autofit/>
          </a:bodyPr>
          <a:lstStyle>
            <a:lvl1pPr marL="0" indent="0">
              <a:buNone/>
              <a:defRPr sz="2900"/>
            </a:lvl1pPr>
            <a:lvl2pPr marL="408148" indent="0">
              <a:buNone/>
              <a:defRPr sz="2500"/>
            </a:lvl2pPr>
            <a:lvl3pPr marL="816296" indent="0">
              <a:buNone/>
              <a:defRPr sz="2100"/>
            </a:lvl3pPr>
            <a:lvl4pPr marL="1224443" indent="0">
              <a:buNone/>
              <a:defRPr sz="1800"/>
            </a:lvl4pPr>
            <a:lvl5pPr marL="1632591" indent="0">
              <a:buNone/>
              <a:defRPr sz="1800"/>
            </a:lvl5pPr>
            <a:lvl6pPr marL="2040739" indent="0">
              <a:buNone/>
              <a:defRPr sz="1800"/>
            </a:lvl6pPr>
            <a:lvl7pPr marL="2448887" indent="0">
              <a:buNone/>
              <a:defRPr sz="1800"/>
            </a:lvl7pPr>
            <a:lvl8pPr marL="2857035" indent="0">
              <a:buNone/>
              <a:defRPr sz="1800"/>
            </a:lvl8pPr>
            <a:lvl9pPr marL="3265183" indent="0">
              <a:buNone/>
              <a:defRPr sz="18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1E1B-3891-4F8F-8B5F-A549DAA052B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2B1C-5676-4735-A995-81FEED30AF4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3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227409"/>
            <a:ext cx="2405063" cy="4838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227409"/>
            <a:ext cx="7065962" cy="4838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F4547-8BCE-4198-87D7-9821786525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94987"/>
            <a:ext cx="7772400" cy="1102519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21596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500" b="0">
                <a:solidFill>
                  <a:schemeClr val="bg1"/>
                </a:solidFill>
                <a:latin typeface="+mj-lt"/>
              </a:defRPr>
            </a:lvl1pPr>
            <a:lvl2pPr marL="408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5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cts\Текущие\Проектная\FNS_2012\_БРЭНДБУК\out\PPT\3_1_present_16.9-0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478466" y="935856"/>
            <a:ext cx="6102883" cy="3580110"/>
          </a:xfrm>
        </p:spPr>
        <p:txBody>
          <a:bodyPr anchor="t">
            <a:normAutofit/>
          </a:bodyPr>
          <a:lstStyle>
            <a:lvl1pPr algn="l">
              <a:lnSpc>
                <a:spcPts val="5400"/>
              </a:lnSpc>
              <a:defRPr sz="4700" b="1">
                <a:solidFill>
                  <a:srgbClr val="8D8C9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5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5926138" y="3844925"/>
            <a:ext cx="923925" cy="282575"/>
          </a:xfrm>
          <a:prstGeom prst="rect">
            <a:avLst/>
          </a:prstGeom>
          <a:noFill/>
        </p:spPr>
        <p:txBody>
          <a:bodyPr lIns="71561" tIns="35780" rIns="71561" bIns="35780"/>
          <a:lstStyle/>
          <a:p>
            <a:pPr defTabSz="816296">
              <a:defRPr/>
            </a:pPr>
            <a:endParaRPr lang="ru-RU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1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2020" indent="2485">
              <a:defRPr>
                <a:latin typeface="+mj-lt"/>
              </a:defRPr>
            </a:lvl2pPr>
            <a:lvl3pPr marL="491981" indent="-203750">
              <a:tabLst/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11189" y="558800"/>
            <a:ext cx="7548638" cy="946151"/>
          </a:xfrm>
        </p:spPr>
        <p:txBody>
          <a:bodyPr/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73350-8882-4938-8660-22DF16F12EA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5926138" y="3844925"/>
            <a:ext cx="923925" cy="282575"/>
          </a:xfrm>
          <a:prstGeom prst="rect">
            <a:avLst/>
          </a:prstGeom>
          <a:noFill/>
        </p:spPr>
        <p:txBody>
          <a:bodyPr lIns="71561" tIns="35780" rIns="71561" bIns="35780"/>
          <a:lstStyle/>
          <a:p>
            <a:pPr defTabSz="816296">
              <a:defRPr/>
            </a:pPr>
            <a:endParaRPr lang="ru-RU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1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2020" indent="2485">
              <a:defRPr>
                <a:latin typeface="+mj-lt"/>
              </a:defRPr>
            </a:lvl2pPr>
            <a:lvl3pPr marL="491981" indent="-203750">
              <a:tabLst/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5C3B-0989-44C9-AEFC-33F637B46E3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cts\Текущие\Проектная\FNS_2012\_БРЭНДБУК\out\PPT\3_1_present_16.9-0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478466" y="935856"/>
            <a:ext cx="6102883" cy="3580110"/>
          </a:xfrm>
        </p:spPr>
        <p:txBody>
          <a:bodyPr anchor="t">
            <a:normAutofit/>
          </a:bodyPr>
          <a:lstStyle>
            <a:lvl1pPr algn="l">
              <a:lnSpc>
                <a:spcPts val="5400"/>
              </a:lnSpc>
              <a:defRPr sz="4700" b="1">
                <a:solidFill>
                  <a:srgbClr val="8D8C9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9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0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4505" indent="0">
              <a:defRPr>
                <a:latin typeface="+mj-lt"/>
              </a:defRPr>
            </a:lvl2pPr>
            <a:lvl3pPr marL="491981" indent="-203750"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 marL="1123109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7F119-CCE5-441D-92AE-2F7ABE0C252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0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4505" indent="0">
              <a:defRPr>
                <a:latin typeface="+mj-lt"/>
              </a:defRPr>
            </a:lvl2pPr>
            <a:lvl3pPr marL="491981" indent="-203750"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 marL="1123109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4797-92DB-4BAD-830A-00A22C9739C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046" y="1478186"/>
            <a:ext cx="5736842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7046" y="353046"/>
            <a:ext cx="5736842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0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02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9" y="558799"/>
            <a:ext cx="8075612" cy="946151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188" y="1504950"/>
            <a:ext cx="3647576" cy="320675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504950"/>
            <a:ext cx="3671888" cy="320675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68B7E-3709-4167-BAEC-8045D07B7E4A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95" y="778396"/>
            <a:ext cx="7562805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D79A-33E6-4DC5-B3F6-DB0EF678006A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1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Autofit/>
          </a:bodyPr>
          <a:lstStyle>
            <a:lvl1pPr marL="0" indent="0">
              <a:buNone/>
              <a:defRPr sz="2900"/>
            </a:lvl1pPr>
            <a:lvl2pPr marL="408148" indent="0">
              <a:buNone/>
              <a:defRPr sz="2500"/>
            </a:lvl2pPr>
            <a:lvl3pPr marL="816296" indent="0">
              <a:buNone/>
              <a:defRPr sz="2100"/>
            </a:lvl3pPr>
            <a:lvl4pPr marL="1224443" indent="0">
              <a:buNone/>
              <a:defRPr sz="1800"/>
            </a:lvl4pPr>
            <a:lvl5pPr marL="1632591" indent="0">
              <a:buNone/>
              <a:defRPr sz="1800"/>
            </a:lvl5pPr>
            <a:lvl6pPr marL="2040739" indent="0">
              <a:buNone/>
              <a:defRPr sz="1800"/>
            </a:lvl6pPr>
            <a:lvl7pPr marL="2448887" indent="0">
              <a:buNone/>
              <a:defRPr sz="1800"/>
            </a:lvl7pPr>
            <a:lvl8pPr marL="2857035" indent="0">
              <a:buNone/>
              <a:defRPr sz="1800"/>
            </a:lvl8pPr>
            <a:lvl9pPr marL="3265183" indent="0">
              <a:buNone/>
              <a:defRPr sz="18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1E1B-3891-4F8F-8B5F-A549DAA052B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2B1C-5676-4735-A995-81FEED30AF4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5926138" y="3844925"/>
            <a:ext cx="923925" cy="282575"/>
          </a:xfrm>
          <a:prstGeom prst="rect">
            <a:avLst/>
          </a:prstGeom>
          <a:noFill/>
        </p:spPr>
        <p:txBody>
          <a:bodyPr lIns="71561" tIns="35780" rIns="71561" bIns="35780"/>
          <a:lstStyle/>
          <a:p>
            <a:pPr defTabSz="816296">
              <a:defRPr/>
            </a:pPr>
            <a:endParaRPr lang="ru-RU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1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2020" indent="2485">
              <a:defRPr>
                <a:latin typeface="+mj-lt"/>
              </a:defRPr>
            </a:lvl2pPr>
            <a:lvl3pPr marL="491981" indent="-203750">
              <a:tabLst/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11189" y="558800"/>
            <a:ext cx="7548638" cy="946151"/>
          </a:xfrm>
        </p:spPr>
        <p:txBody>
          <a:bodyPr/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73350-8882-4938-8660-22DF16F12EA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227409"/>
            <a:ext cx="2405063" cy="4838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227409"/>
            <a:ext cx="7065962" cy="4838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F4547-8BCE-4198-87D7-9821786525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5926138" y="3844925"/>
            <a:ext cx="923925" cy="282575"/>
          </a:xfrm>
          <a:prstGeom prst="rect">
            <a:avLst/>
          </a:prstGeom>
          <a:noFill/>
        </p:spPr>
        <p:txBody>
          <a:bodyPr lIns="71561" tIns="35780" rIns="71561" bIns="35780"/>
          <a:lstStyle/>
          <a:p>
            <a:pPr defTabSz="816296">
              <a:defRPr/>
            </a:pPr>
            <a:endParaRPr lang="ru-RU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1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2020" indent="2485">
              <a:defRPr>
                <a:latin typeface="+mj-lt"/>
              </a:defRPr>
            </a:lvl2pPr>
            <a:lvl3pPr marL="491981" indent="-203750">
              <a:tabLst/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5C3B-0989-44C9-AEFC-33F637B46E3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0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4505" indent="0">
              <a:defRPr>
                <a:latin typeface="+mj-lt"/>
              </a:defRPr>
            </a:lvl2pPr>
            <a:lvl3pPr marL="491981" indent="-203750"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 marL="1123109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7F119-CCE5-441D-92AE-2F7ABE0C252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504950"/>
            <a:ext cx="7632700" cy="3206749"/>
          </a:xfrm>
        </p:spPr>
        <p:txBody>
          <a:bodyPr>
            <a:noAutofit/>
          </a:bodyPr>
          <a:lstStyle>
            <a:lvl1pPr marL="284505" indent="0">
              <a:buFontTx/>
              <a:buNone/>
              <a:defRPr b="1">
                <a:latin typeface="+mj-lt"/>
              </a:defRPr>
            </a:lvl1pPr>
            <a:lvl2pPr marL="284505" indent="0">
              <a:defRPr>
                <a:latin typeface="+mj-lt"/>
              </a:defRPr>
            </a:lvl2pPr>
            <a:lvl3pPr marL="491981" indent="-203750">
              <a:defRPr>
                <a:latin typeface="+mj-lt"/>
              </a:defRPr>
            </a:lvl3pPr>
            <a:lvl4pPr marL="0" indent="282020">
              <a:defRPr>
                <a:latin typeface="+mj-lt"/>
              </a:defRPr>
            </a:lvl4pPr>
            <a:lvl5pPr marL="1123109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11188" y="558801"/>
            <a:ext cx="7632699" cy="946150"/>
          </a:xfrm>
        </p:spPr>
        <p:txBody>
          <a:bodyPr>
            <a:noAutofit/>
          </a:bodyPr>
          <a:lstStyle>
            <a:lvl1pPr marL="0" marR="0" indent="0" defTabSz="816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2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4797-92DB-4BAD-830A-00A22C9739C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2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16.9-0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046" y="1478186"/>
            <a:ext cx="5736842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7046" y="353046"/>
            <a:ext cx="5736842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0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72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9" y="558799"/>
            <a:ext cx="8075612" cy="946151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188" y="1504950"/>
            <a:ext cx="3647576" cy="320675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504950"/>
            <a:ext cx="3671888" cy="320675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68B7E-3709-4167-BAEC-8045D07B7E4A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Projects\Текущие\Проектная\FNS_2012\_БРЭНДБУК\out\PPT\3_1_present_16.9-03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611188" y="558800"/>
            <a:ext cx="76327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611188" y="1492250"/>
            <a:ext cx="76327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l" defTabSz="816296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 defTabSz="816296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02638" y="4398963"/>
            <a:ext cx="504825" cy="512762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 defTabSz="816296" fontAlgn="auto">
              <a:lnSpc>
                <a:spcPts val="1878"/>
              </a:lnSpc>
              <a:spcBef>
                <a:spcPts val="0"/>
              </a:spcBef>
              <a:spcAft>
                <a:spcPts val="0"/>
              </a:spcAft>
              <a:defRPr sz="2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C1DB01-B2AF-4036-927B-8EDB5D45487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815975" rtl="0" fontAlgn="base">
        <a:spcBef>
          <a:spcPct val="0"/>
        </a:spcBef>
        <a:spcAft>
          <a:spcPct val="0"/>
        </a:spcAft>
        <a:defRPr sz="3800" b="1" kern="1200">
          <a:solidFill>
            <a:srgbClr val="005AA9"/>
          </a:solidFill>
          <a:latin typeface="+mj-lt"/>
          <a:ea typeface="+mj-ea"/>
          <a:cs typeface="+mj-cs"/>
        </a:defRPr>
      </a:lvl1pPr>
      <a:lvl2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2pPr>
      <a:lvl3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3pPr>
      <a:lvl4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4pPr>
      <a:lvl5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5pPr>
      <a:lvl6pPr marL="4572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6pPr>
      <a:lvl7pPr marL="9144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7pPr>
      <a:lvl8pPr marL="13716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8pPr>
      <a:lvl9pPr marL="18288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9pPr>
    </p:titleStyle>
    <p:bodyStyle>
      <a:lvl1pPr marL="284163" algn="l" defTabSz="815975" rtl="0" fontAlgn="base">
        <a:spcBef>
          <a:spcPct val="20000"/>
        </a:spcBef>
        <a:spcAft>
          <a:spcPct val="0"/>
        </a:spcAft>
        <a:buFont typeface="+mj-lt"/>
        <a:defRPr sz="2400" kern="1200">
          <a:solidFill>
            <a:srgbClr val="005AA9"/>
          </a:solidFill>
          <a:latin typeface="+mj-lt"/>
          <a:ea typeface="+mn-ea"/>
          <a:cs typeface="+mn-cs"/>
        </a:defRPr>
      </a:lvl1pPr>
      <a:lvl2pPr marL="284163" algn="l" defTabSz="815975" rtl="0" fontAlgn="base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504F53"/>
          </a:solidFill>
          <a:latin typeface="+mj-lt"/>
          <a:ea typeface="+mn-ea"/>
          <a:cs typeface="+mn-cs"/>
        </a:defRPr>
      </a:lvl2pPr>
      <a:lvl3pPr marL="557213" indent="-203200" algn="l" defTabSz="815975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04F53"/>
          </a:solidFill>
          <a:latin typeface="+mj-lt"/>
          <a:ea typeface="+mn-ea"/>
          <a:cs typeface="+mn-cs"/>
        </a:defRPr>
      </a:lvl3pPr>
      <a:lvl4pPr indent="280988" algn="just" defTabSz="815975" rtl="0" fontAlgn="base">
        <a:lnSpc>
          <a:spcPts val="1900"/>
        </a:lnSpc>
        <a:spcBef>
          <a:spcPts val="400"/>
        </a:spcBef>
        <a:spcAft>
          <a:spcPct val="0"/>
        </a:spcAft>
        <a:buFont typeface="Arial" pitchFamily="34" charset="0"/>
        <a:defRPr sz="1600" kern="1200">
          <a:solidFill>
            <a:srgbClr val="504F53"/>
          </a:solidFill>
          <a:latin typeface="+mj-lt"/>
          <a:ea typeface="+mn-ea"/>
          <a:cs typeface="+mn-cs"/>
        </a:defRPr>
      </a:lvl4pPr>
      <a:lvl5pPr marL="1122363" algn="l" defTabSz="815975" rtl="0" fontAlgn="base">
        <a:lnSpc>
          <a:spcPts val="1800"/>
        </a:lnSpc>
        <a:spcBef>
          <a:spcPts val="400"/>
        </a:spcBef>
        <a:spcAft>
          <a:spcPct val="0"/>
        </a:spcAft>
        <a:buFont typeface="Arial" pitchFamily="34" charset="0"/>
        <a:defRPr sz="1400" kern="1200">
          <a:solidFill>
            <a:srgbClr val="8D8C90"/>
          </a:solidFill>
          <a:latin typeface="+mj-lt"/>
          <a:ea typeface="+mn-ea"/>
          <a:cs typeface="+mn-cs"/>
        </a:defRPr>
      </a:lvl5pPr>
      <a:lvl6pPr marL="2244813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1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09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56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8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6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1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39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87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35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8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Projects\Текущие\Проектная\FNS_2012\_БРЭНДБУК\out\PPT\3_1_present_16.9-03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611188" y="558800"/>
            <a:ext cx="76327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611188" y="1492250"/>
            <a:ext cx="76327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l" defTabSz="816296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 defTabSz="816296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02638" y="4398963"/>
            <a:ext cx="504825" cy="512762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 defTabSz="816296" fontAlgn="auto">
              <a:lnSpc>
                <a:spcPts val="1878"/>
              </a:lnSpc>
              <a:spcBef>
                <a:spcPts val="0"/>
              </a:spcBef>
              <a:spcAft>
                <a:spcPts val="0"/>
              </a:spcAft>
              <a:defRPr sz="21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C1DB01-B2AF-4036-927B-8EDB5D45487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815975" rtl="0" fontAlgn="base">
        <a:spcBef>
          <a:spcPct val="0"/>
        </a:spcBef>
        <a:spcAft>
          <a:spcPct val="0"/>
        </a:spcAft>
        <a:defRPr sz="3800" b="1" kern="1200">
          <a:solidFill>
            <a:srgbClr val="005AA9"/>
          </a:solidFill>
          <a:latin typeface="+mj-lt"/>
          <a:ea typeface="+mj-ea"/>
          <a:cs typeface="+mj-cs"/>
        </a:defRPr>
      </a:lvl1pPr>
      <a:lvl2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2pPr>
      <a:lvl3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3pPr>
      <a:lvl4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4pPr>
      <a:lvl5pPr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5pPr>
      <a:lvl6pPr marL="4572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6pPr>
      <a:lvl7pPr marL="9144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7pPr>
      <a:lvl8pPr marL="13716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8pPr>
      <a:lvl9pPr marL="1828800" algn="l" defTabSz="815975" rtl="0" fontAlgn="base">
        <a:spcBef>
          <a:spcPct val="0"/>
        </a:spcBef>
        <a:spcAft>
          <a:spcPct val="0"/>
        </a:spcAft>
        <a:defRPr sz="3800" b="1">
          <a:solidFill>
            <a:srgbClr val="005AA9"/>
          </a:solidFill>
          <a:latin typeface="Calibri" pitchFamily="34" charset="0"/>
        </a:defRPr>
      </a:lvl9pPr>
    </p:titleStyle>
    <p:bodyStyle>
      <a:lvl1pPr marL="284163" algn="l" defTabSz="815975" rtl="0" fontAlgn="base">
        <a:spcBef>
          <a:spcPct val="20000"/>
        </a:spcBef>
        <a:spcAft>
          <a:spcPct val="0"/>
        </a:spcAft>
        <a:buFont typeface="+mj-lt"/>
        <a:defRPr sz="2400" kern="1200">
          <a:solidFill>
            <a:srgbClr val="005AA9"/>
          </a:solidFill>
          <a:latin typeface="+mj-lt"/>
          <a:ea typeface="+mn-ea"/>
          <a:cs typeface="+mn-cs"/>
        </a:defRPr>
      </a:lvl1pPr>
      <a:lvl2pPr marL="284163" algn="l" defTabSz="815975" rtl="0" fontAlgn="base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504F53"/>
          </a:solidFill>
          <a:latin typeface="+mj-lt"/>
          <a:ea typeface="+mn-ea"/>
          <a:cs typeface="+mn-cs"/>
        </a:defRPr>
      </a:lvl2pPr>
      <a:lvl3pPr marL="557213" indent="-203200" algn="l" defTabSz="815975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04F53"/>
          </a:solidFill>
          <a:latin typeface="+mj-lt"/>
          <a:ea typeface="+mn-ea"/>
          <a:cs typeface="+mn-cs"/>
        </a:defRPr>
      </a:lvl3pPr>
      <a:lvl4pPr indent="280988" algn="just" defTabSz="815975" rtl="0" fontAlgn="base">
        <a:lnSpc>
          <a:spcPts val="1900"/>
        </a:lnSpc>
        <a:spcBef>
          <a:spcPts val="400"/>
        </a:spcBef>
        <a:spcAft>
          <a:spcPct val="0"/>
        </a:spcAft>
        <a:buFont typeface="Arial" pitchFamily="34" charset="0"/>
        <a:defRPr sz="1600" kern="1200">
          <a:solidFill>
            <a:srgbClr val="504F53"/>
          </a:solidFill>
          <a:latin typeface="+mj-lt"/>
          <a:ea typeface="+mn-ea"/>
          <a:cs typeface="+mn-cs"/>
        </a:defRPr>
      </a:lvl4pPr>
      <a:lvl5pPr marL="1122363" algn="l" defTabSz="815975" rtl="0" fontAlgn="base">
        <a:lnSpc>
          <a:spcPts val="1800"/>
        </a:lnSpc>
        <a:spcBef>
          <a:spcPts val="400"/>
        </a:spcBef>
        <a:spcAft>
          <a:spcPct val="0"/>
        </a:spcAft>
        <a:buFont typeface="Arial" pitchFamily="34" charset="0"/>
        <a:defRPr sz="1400" kern="1200">
          <a:solidFill>
            <a:srgbClr val="8D8C90"/>
          </a:solidFill>
          <a:latin typeface="+mj-lt"/>
          <a:ea typeface="+mn-ea"/>
          <a:cs typeface="+mn-cs"/>
        </a:defRPr>
      </a:lvl5pPr>
      <a:lvl6pPr marL="2244813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1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09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56" indent="-204074" algn="l" defTabSz="8162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8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6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1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39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87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35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8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5" y="2765387"/>
            <a:ext cx="8784978" cy="110251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cs typeface="Arial" pitchFamily="34" charset="0"/>
              </a:rPr>
              <a:t>«</a:t>
            </a:r>
            <a:r>
              <a:rPr lang="ru-RU" sz="2200" dirty="0">
                <a:cs typeface="Arial" panose="020B0604020202020204" pitchFamily="34" charset="0"/>
              </a:rPr>
              <a:t>Публичные </a:t>
            </a:r>
            <a:r>
              <a:rPr lang="ru-RU" sz="2200" dirty="0" smtClean="0">
                <a:cs typeface="Arial" panose="020B0604020202020204" pitchFamily="34" charset="0"/>
              </a:rPr>
              <a:t>обсуждения </a:t>
            </a:r>
            <a:r>
              <a:rPr lang="ru-RU" sz="2200" dirty="0">
                <a:cs typeface="Arial" panose="020B0604020202020204" pitchFamily="34" charset="0"/>
              </a:rPr>
              <a:t>УФНС России по Омской области по вопросам правоприменительной практики налоговых органов и соблюдения обязательных требований при проведении </a:t>
            </a:r>
            <a:r>
              <a:rPr lang="ru-RU" sz="2200" dirty="0" smtClean="0">
                <a:cs typeface="Arial" panose="020B0604020202020204" pitchFamily="34" charset="0"/>
              </a:rPr>
              <a:t/>
            </a:r>
            <a:br>
              <a:rPr lang="ru-RU" sz="2200" dirty="0" smtClean="0">
                <a:cs typeface="Arial" panose="020B0604020202020204" pitchFamily="34" charset="0"/>
              </a:rPr>
            </a:br>
            <a:r>
              <a:rPr lang="ru-RU" sz="2200" dirty="0" smtClean="0">
                <a:cs typeface="Arial" panose="020B0604020202020204" pitchFamily="34" charset="0"/>
              </a:rPr>
              <a:t>контрольно-надзорной </a:t>
            </a:r>
            <a:r>
              <a:rPr lang="ru-RU" sz="2200" dirty="0">
                <a:cs typeface="Arial" panose="020B0604020202020204" pitchFamily="34" charset="0"/>
              </a:rPr>
              <a:t>деятельности на </a:t>
            </a:r>
            <a:r>
              <a:rPr lang="ru-RU" sz="2200" dirty="0" smtClean="0">
                <a:cs typeface="Arial" panose="020B0604020202020204" pitchFamily="34" charset="0"/>
              </a:rPr>
              <a:t>201</a:t>
            </a:r>
            <a:r>
              <a:rPr lang="en-US" sz="2200" dirty="0" smtClean="0">
                <a:cs typeface="Arial" panose="020B0604020202020204" pitchFamily="34" charset="0"/>
              </a:rPr>
              <a:t>9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>
                <a:cs typeface="Arial" panose="020B0604020202020204" pitchFamily="34" charset="0"/>
              </a:rPr>
              <a:t>год</a:t>
            </a:r>
            <a:r>
              <a:rPr lang="ru-RU" sz="2400" dirty="0" smtClean="0">
                <a:cs typeface="Arial" pitchFamily="34" charset="0"/>
              </a:rPr>
              <a:t>»</a:t>
            </a: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648" y="4515966"/>
            <a:ext cx="7272808" cy="4320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endParaRPr lang="ru-RU" sz="1600" b="1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200" b="1" dirty="0" smtClean="0">
                <a:cs typeface="Arial" pitchFamily="34" charset="0"/>
              </a:rPr>
              <a:t>28.11.2019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61959" y="1830392"/>
            <a:ext cx="8358187" cy="741363"/>
          </a:xfrm>
          <a:prstGeom prst="rect">
            <a:avLst/>
          </a:prstGeom>
        </p:spPr>
        <p:txBody>
          <a:bodyPr lIns="91369" tIns="45684" rIns="91369" bIns="45684" anchor="ctr"/>
          <a:lstStyle/>
          <a:p>
            <a:pPr algn="ctr" defTabSz="9136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УФНС России по 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5326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8"/>
          <p:cNvSpPr>
            <a:spLocks noGrp="1"/>
          </p:cNvSpPr>
          <p:nvPr>
            <p:ph type="title"/>
          </p:nvPr>
        </p:nvSpPr>
        <p:spPr>
          <a:xfrm>
            <a:off x="611189" y="369019"/>
            <a:ext cx="7548638" cy="946151"/>
          </a:xfrm>
        </p:spPr>
        <p:txBody>
          <a:bodyPr/>
          <a:lstStyle/>
          <a:p>
            <a:pPr algn="ctr"/>
            <a:r>
              <a:rPr lang="ru-RU" sz="2200" dirty="0">
                <a:solidFill>
                  <a:srgbClr val="0070C0"/>
                </a:solidFill>
              </a:rPr>
              <a:t>Наибольшая доля налоговых </a:t>
            </a:r>
            <a:r>
              <a:rPr lang="ru-RU" sz="2200" dirty="0" smtClean="0">
                <a:solidFill>
                  <a:srgbClr val="0070C0"/>
                </a:solidFill>
              </a:rPr>
              <a:t>поступлений от получателей субсидий приходится на НДФЛ, НДС </a:t>
            </a:r>
            <a:r>
              <a:rPr lang="ru-RU" sz="2200" dirty="0">
                <a:solidFill>
                  <a:srgbClr val="0070C0"/>
                </a:solidFill>
              </a:rPr>
              <a:t>и ЕСХН</a:t>
            </a:r>
            <a:endParaRPr lang="ru-RU" altLang="ru-RU" sz="22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71380157"/>
              </p:ext>
            </p:extLst>
          </p:nvPr>
        </p:nvGraphicFramePr>
        <p:xfrm>
          <a:off x="323528" y="1491630"/>
          <a:ext cx="7332866" cy="3418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44208" y="1491630"/>
            <a:ext cx="2160240" cy="64807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925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 пол 2019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2563" y="351767"/>
            <a:ext cx="7548638" cy="946151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</a:rPr>
              <a:t>Максимальный рост </a:t>
            </a:r>
            <a:r>
              <a:rPr lang="ru-RU" sz="2200" dirty="0">
                <a:solidFill>
                  <a:srgbClr val="0070C0"/>
                </a:solidFill>
              </a:rPr>
              <a:t>показывает </a:t>
            </a:r>
            <a:r>
              <a:rPr lang="ru-RU" sz="2200" dirty="0" smtClean="0">
                <a:solidFill>
                  <a:srgbClr val="0070C0"/>
                </a:solidFill>
              </a:rPr>
              <a:t>НДС, наибольшее снижение – налог на имущество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7F119-CCE5-441D-92AE-2F7ABE0C252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21155327"/>
              </p:ext>
            </p:extLst>
          </p:nvPr>
        </p:nvGraphicFramePr>
        <p:xfrm>
          <a:off x="313899" y="1460310"/>
          <a:ext cx="8218541" cy="3451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74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8"/>
          <p:cNvSpPr>
            <a:spLocks noGrp="1"/>
          </p:cNvSpPr>
          <p:nvPr>
            <p:ph type="title"/>
          </p:nvPr>
        </p:nvSpPr>
        <p:spPr>
          <a:xfrm>
            <a:off x="581657" y="300008"/>
            <a:ext cx="7548638" cy="946151"/>
          </a:xfrm>
        </p:spPr>
        <p:txBody>
          <a:bodyPr/>
          <a:lstStyle/>
          <a:p>
            <a:pPr algn="ctr"/>
            <a:r>
              <a:rPr lang="ru-RU" altLang="ru-RU" sz="2200" dirty="0" smtClean="0">
                <a:solidFill>
                  <a:srgbClr val="0070C0"/>
                </a:solidFill>
              </a:rPr>
              <a:t>Снизилось количество граждан, получивших доход в с/х отрасли, в том числе от субсидируемых предприятий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94726571"/>
              </p:ext>
            </p:extLst>
          </p:nvPr>
        </p:nvGraphicFramePr>
        <p:xfrm>
          <a:off x="286019" y="1563638"/>
          <a:ext cx="4141965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01618713"/>
              </p:ext>
            </p:extLst>
          </p:nvPr>
        </p:nvGraphicFramePr>
        <p:xfrm>
          <a:off x="4572000" y="1563638"/>
          <a:ext cx="384898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9592" y="4515966"/>
            <a:ext cx="864096" cy="36004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40000" lnSpcReduction="20000"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5816" y="4515966"/>
            <a:ext cx="864096" cy="36004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40000" lnSpcReduction="20000"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6945" y="4515966"/>
            <a:ext cx="792088" cy="36004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40000" lnSpcReduction="20000"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6291" y="4507433"/>
            <a:ext cx="864096" cy="36004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40000" lnSpcReduction="20000"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402936"/>
            <a:ext cx="4104456" cy="37672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Вся с/х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 отрасль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4008" y="1363235"/>
            <a:ext cx="3960440" cy="37672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Получатели субсидий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7068" y="325887"/>
            <a:ext cx="7548638" cy="946151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</a:rPr>
              <a:t>По состоянию на 01.10.2019 задолженность получателей субсидий в сфере сельского хозяйства выросла</a:t>
            </a:r>
            <a:endParaRPr lang="ru-RU" sz="2200" b="0" dirty="0">
              <a:solidFill>
                <a:srgbClr val="0070C0"/>
              </a:solidFill>
            </a:endParaRPr>
          </a:p>
        </p:txBody>
      </p:sp>
      <p:sp>
        <p:nvSpPr>
          <p:cNvPr id="2" name="Штриховая стрелка вправо 1"/>
          <p:cNvSpPr/>
          <p:nvPr/>
        </p:nvSpPr>
        <p:spPr>
          <a:xfrm rot="16200000">
            <a:off x="863588" y="663534"/>
            <a:ext cx="3600401" cy="4680522"/>
          </a:xfrm>
          <a:prstGeom prst="strip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триховая стрелка вправо 6"/>
          <p:cNvSpPr/>
          <p:nvPr/>
        </p:nvSpPr>
        <p:spPr>
          <a:xfrm rot="5400000">
            <a:off x="4400504" y="691014"/>
            <a:ext cx="3655355" cy="4680520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75657" y="2931790"/>
            <a:ext cx="2376263" cy="136815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algn="ctr">
              <a:lnSpc>
                <a:spcPts val="24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Задолженность получателей субсидий в сфере сельского хозяйства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1779662"/>
            <a:ext cx="2304256" cy="129614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algn="ctr">
              <a:lnSpc>
                <a:spcPts val="24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Задолженность всей отрасли сельского хозяйства</a:t>
            </a:r>
            <a:endParaRPr lang="ru-RU" b="1" spc="-8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1368644"/>
            <a:ext cx="1800200" cy="129614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Рост</a:t>
            </a:r>
          </a:p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2,8 раза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3507854"/>
            <a:ext cx="2304256" cy="72008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Снижение</a:t>
            </a:r>
          </a:p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-12 %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8"/>
          <p:cNvSpPr>
            <a:spLocks noGrp="1"/>
          </p:cNvSpPr>
          <p:nvPr>
            <p:ph type="title"/>
          </p:nvPr>
        </p:nvSpPr>
        <p:spPr>
          <a:xfrm>
            <a:off x="515750" y="360392"/>
            <a:ext cx="7548638" cy="946151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Налоговая нагрузка на с/х отрасль минимальна</a:t>
            </a:r>
            <a:endParaRPr lang="ru-RU" altLang="ru-RU" sz="24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21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962057"/>
              </p:ext>
            </p:extLst>
          </p:nvPr>
        </p:nvGraphicFramePr>
        <p:xfrm>
          <a:off x="107504" y="1743658"/>
          <a:ext cx="2880320" cy="306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726" y="2715766"/>
            <a:ext cx="2736304" cy="64807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Сельское хозяйство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3136" y="2643758"/>
            <a:ext cx="2664296" cy="683737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Переработка мясной продукции</a:t>
            </a:r>
          </a:p>
        </p:txBody>
      </p:sp>
      <p:graphicFrame>
        <p:nvGraphicFramePr>
          <p:cNvPr id="15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986022"/>
              </p:ext>
            </p:extLst>
          </p:nvPr>
        </p:nvGraphicFramePr>
        <p:xfrm>
          <a:off x="2988030" y="1528550"/>
          <a:ext cx="2808312" cy="332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990775"/>
              </p:ext>
            </p:extLst>
          </p:nvPr>
        </p:nvGraphicFramePr>
        <p:xfrm>
          <a:off x="5868144" y="1743658"/>
          <a:ext cx="2584740" cy="306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97186" y="2643758"/>
            <a:ext cx="2808312" cy="683737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Производств</a:t>
            </a:r>
            <a:r>
              <a:rPr lang="ru-RU" sz="2000" dirty="0">
                <a:latin typeface="+mj-lt"/>
                <a:ea typeface="+mj-ea"/>
                <a:cs typeface="+mj-cs"/>
              </a:rPr>
              <a:t>о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молочной продукции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18927" y="2067694"/>
            <a:ext cx="741682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0312" y="1779659"/>
            <a:ext cx="1368152" cy="57606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3,5-3,9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1635646"/>
            <a:ext cx="6408712" cy="43204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Уровень налоговой нагрузки на омский бизнес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39702"/>
            <a:ext cx="8784976" cy="1440155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200" dirty="0">
                <a:latin typeface="+mn-lt"/>
                <a:cs typeface="Arial" panose="020B0604020202020204" pitchFamily="34" charset="0"/>
              </a:rPr>
            </a:br>
            <a:r>
              <a:rPr lang="ru-RU" sz="2200" dirty="0" smtClean="0">
                <a:latin typeface="+mn-lt"/>
                <a:cs typeface="Arial" panose="020B0604020202020204" pitchFamily="34" charset="0"/>
              </a:rPr>
              <a:t>Спасибо за внимание</a:t>
            </a:r>
            <a:r>
              <a:rPr lang="en-US" sz="2200" dirty="0" smtClean="0">
                <a:latin typeface="+mn-lt"/>
                <a:cs typeface="Arial" panose="020B0604020202020204" pitchFamily="34" charset="0"/>
              </a:rPr>
              <a:t>!</a:t>
            </a:r>
            <a:endParaRPr lang="ru-RU" sz="2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03" y="2563371"/>
            <a:ext cx="8784978" cy="1102519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cs typeface="Arial" panose="020B0604020202020204" pitchFamily="34" charset="0"/>
              </a:rPr>
              <a:t>«Камеральный контроль налогоплательщиков сельскохозяйственной отрасли Омской области по итогам 2018 года»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9" y="1830392"/>
            <a:ext cx="8358187" cy="741363"/>
          </a:xfrm>
          <a:prstGeom prst="rect">
            <a:avLst/>
          </a:prstGeom>
        </p:spPr>
        <p:txBody>
          <a:bodyPr lIns="91369" tIns="45684" rIns="91369" bIns="45684" anchor="ctr"/>
          <a:lstStyle/>
          <a:p>
            <a:pPr algn="ctr" defTabSz="9136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УФНС России по Омской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64768" y="3651870"/>
            <a:ext cx="5825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16296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Исполняющий обязанности начальника отдела камерального контроля</a:t>
            </a:r>
          </a:p>
          <a:p>
            <a:pPr lvl="0" algn="r" defTabSz="816296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УФНС </a:t>
            </a:r>
            <a:r>
              <a:rPr lang="ru-RU" b="1" dirty="0">
                <a:solidFill>
                  <a:schemeClr val="bg1"/>
                </a:solidFill>
                <a:cs typeface="Arial" pitchFamily="34" charset="0"/>
              </a:rPr>
              <a:t>России по Омской области  </a:t>
            </a:r>
          </a:p>
          <a:p>
            <a:pPr lvl="0" algn="r" defTabSz="816296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К.С. Новоселова</a:t>
            </a:r>
            <a:endParaRPr lang="ru-RU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904648" y="4515966"/>
            <a:ext cx="727280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815975" rtl="0" fontAlgn="base">
              <a:spcBef>
                <a:spcPct val="20000"/>
              </a:spcBef>
              <a:spcAft>
                <a:spcPct val="0"/>
              </a:spcAft>
              <a:buFont typeface="+mj-lt"/>
              <a:buNone/>
              <a:defRPr sz="2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8148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16296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24443" indent="0" algn="ctr" defTabSz="815975" rtl="0" fontAlgn="base">
              <a:lnSpc>
                <a:spcPts val="19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32591" indent="0" algn="ctr" defTabSz="815975" rtl="0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040739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48887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035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65183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ru-RU" sz="1600" b="1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200" b="1" dirty="0" smtClean="0">
                <a:cs typeface="Arial" pitchFamily="34" charset="0"/>
              </a:rPr>
              <a:t>28.11.2019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0803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332365" y="3007484"/>
            <a:ext cx="4508162" cy="430887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12" y="351738"/>
            <a:ext cx="8065944" cy="347804"/>
          </a:xfrm>
        </p:spPr>
        <p:txBody>
          <a:bodyPr>
            <a:noAutofit/>
          </a:bodyPr>
          <a:lstStyle/>
          <a:p>
            <a:pPr marL="685800" lvl="2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Проведение</a:t>
            </a:r>
            <a:r>
              <a:rPr lang="ru-RU" sz="2200" b="1" kern="12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контрольных мероприятий в отношении сформированных налоговых разрывов</a:t>
            </a:r>
            <a:endParaRPr lang="ru-RU" sz="2200" b="1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16486" y="848973"/>
            <a:ext cx="7039024" cy="222884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8194" y="1124841"/>
            <a:ext cx="1757336" cy="594122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декларации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1126207"/>
            <a:ext cx="2181628" cy="594122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операций контрагентов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86211" y="1941287"/>
            <a:ext cx="2554316" cy="876895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Автотребование о представлении пояснений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выявленным расхождениям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2490338" y="1417865"/>
            <a:ext cx="497486" cy="4037"/>
          </a:xfrm>
          <a:prstGeom prst="straightConnector1">
            <a:avLst/>
          </a:prstGeom>
          <a:ln w="762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Скругленный прямоугольник 73"/>
          <p:cNvSpPr/>
          <p:nvPr/>
        </p:nvSpPr>
        <p:spPr>
          <a:xfrm>
            <a:off x="765895" y="1971468"/>
            <a:ext cx="1787492" cy="864667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формализованных  пояснений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расхождениям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365758" y="4053036"/>
            <a:ext cx="4567639" cy="746953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контрольных мероприятий в целях подтверждения обоснованности принятия к вычету сумм НДС </a:t>
            </a:r>
          </a:p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рамках ст. 93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93.1, 86, 90, 92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НК РФ 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т.д.)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55576" y="822310"/>
            <a:ext cx="7560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Автоматические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 ПК «АСК НДС – 2»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8402" y="280118"/>
            <a:ext cx="178655" cy="708366"/>
          </a:xfrm>
          <a:prstGeom prst="rect">
            <a:avLst/>
          </a:prstGeom>
          <a:gradFill>
            <a:gsLst>
              <a:gs pos="0">
                <a:srgbClr val="FF0000"/>
              </a:gs>
              <a:gs pos="32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991434" y="1141365"/>
            <a:ext cx="1748918" cy="594122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Расхождения выявлены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380312" y="2230626"/>
            <a:ext cx="675198" cy="392817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06403" y="2153836"/>
            <a:ext cx="679872" cy="451799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6510473" y="1786647"/>
            <a:ext cx="0" cy="367189"/>
          </a:xfrm>
          <a:prstGeom prst="straightConnector1">
            <a:avLst/>
          </a:prstGeom>
          <a:ln w="762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7599263" y="1819143"/>
            <a:ext cx="1" cy="411483"/>
          </a:xfrm>
          <a:prstGeom prst="straightConnector1">
            <a:avLst/>
          </a:prstGeom>
          <a:ln w="762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694213" y="2666730"/>
            <a:ext cx="0" cy="406626"/>
          </a:xfrm>
          <a:prstGeom prst="straightConnector1">
            <a:avLst/>
          </a:prstGeom>
          <a:ln w="762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7105334" y="3085295"/>
            <a:ext cx="1210536" cy="548404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проводится в 2-х месячный срок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5873920" y="2352939"/>
            <a:ext cx="308498" cy="0"/>
          </a:xfrm>
          <a:prstGeom prst="straightConnector1">
            <a:avLst/>
          </a:prstGeom>
          <a:ln w="762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2553387" y="2379734"/>
            <a:ext cx="658427" cy="1"/>
          </a:xfrm>
          <a:prstGeom prst="straightConnector1">
            <a:avLst/>
          </a:prstGeom>
          <a:ln w="762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349061" y="3073356"/>
            <a:ext cx="44747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     Действия сотрудника территориального налогового </a:t>
            </a:r>
            <a:r>
              <a:rPr lang="ru-RU" dirty="0" smtClean="0"/>
              <a:t>органа</a:t>
            </a:r>
            <a:endParaRPr lang="ru-RU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520606" y="3505024"/>
            <a:ext cx="4188565" cy="434878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обоснованности пояснений налогоплательщика, представленных в ответ на требование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5211908" y="1438426"/>
            <a:ext cx="628619" cy="0"/>
          </a:xfrm>
          <a:prstGeom prst="straightConnector1">
            <a:avLst/>
          </a:prstGeom>
          <a:ln w="76200"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2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311932" y="2743143"/>
            <a:ext cx="8082730" cy="2165568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7524" y="210349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6296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rgbClr val="0070C0"/>
                </a:solidFill>
              </a:rPr>
              <a:t>Камеральный налоговый контроль НДС</a:t>
            </a:r>
            <a:endParaRPr lang="ru-RU" sz="2200" b="1" dirty="0">
              <a:solidFill>
                <a:srgbClr val="0070C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33329" y="4701090"/>
            <a:ext cx="3302567" cy="1468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7"/>
          <p:cNvSpPr/>
          <p:nvPr/>
        </p:nvSpPr>
        <p:spPr>
          <a:xfrm>
            <a:off x="485128" y="4155927"/>
            <a:ext cx="747599" cy="5348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09799" y="3738724"/>
            <a:ext cx="776506" cy="9498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63"/>
          <p:cNvSpPr txBox="1">
            <a:spLocks noChangeArrowheads="1"/>
          </p:cNvSpPr>
          <p:nvPr/>
        </p:nvSpPr>
        <p:spPr bwMode="auto">
          <a:xfrm>
            <a:off x="508958" y="3580159"/>
            <a:ext cx="758976" cy="31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58%</a:t>
            </a:r>
            <a:endParaRPr lang="ru-RU" altLang="ru-RU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415233" y="4688589"/>
            <a:ext cx="770299" cy="4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pPr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01.0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.201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ru-RU" altLang="ru-RU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98513"/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35"/>
          <p:cNvSpPr txBox="1">
            <a:spLocks noChangeArrowheads="1"/>
          </p:cNvSpPr>
          <p:nvPr/>
        </p:nvSpPr>
        <p:spPr bwMode="auto">
          <a:xfrm>
            <a:off x="1469446" y="4701824"/>
            <a:ext cx="770299" cy="4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pPr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01.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.201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ru-RU" altLang="ru-RU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98513"/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Прямая со стрелкой 24"/>
          <p:cNvCxnSpPr>
            <a:stCxn id="20" idx="0"/>
          </p:cNvCxnSpPr>
          <p:nvPr/>
        </p:nvCxnSpPr>
        <p:spPr>
          <a:xfrm flipV="1">
            <a:off x="858928" y="3738725"/>
            <a:ext cx="650871" cy="417202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287524" y="647242"/>
            <a:ext cx="4153858" cy="1961987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0054" y="708563"/>
            <a:ext cx="3851327" cy="421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Статистика представления деклараций за налоговые периоды 2018 года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233" y="1266029"/>
            <a:ext cx="3917007" cy="124213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Количество проведенных камеральных налоговых проверок: </a:t>
            </a:r>
            <a:r>
              <a:rPr lang="ru-RU" sz="1600" i="1" dirty="0" smtClean="0">
                <a:solidFill>
                  <a:srgbClr val="005AA9"/>
                </a:solidFill>
              </a:rPr>
              <a:t>751 тыс.</a:t>
            </a:r>
          </a:p>
          <a:p>
            <a:pPr defTabSz="1043056">
              <a:spcBef>
                <a:spcPct val="0"/>
              </a:spcBef>
            </a:pPr>
            <a:r>
              <a:rPr lang="ru-RU" sz="1600" b="1" i="1" dirty="0" smtClean="0">
                <a:solidFill>
                  <a:srgbClr val="005AA9"/>
                </a:solidFill>
              </a:rPr>
              <a:t>в том числе:</a:t>
            </a: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 возмещению: </a:t>
            </a:r>
            <a:r>
              <a:rPr lang="ru-RU" sz="1600" i="1" dirty="0" smtClean="0">
                <a:solidFill>
                  <a:srgbClr val="005AA9"/>
                </a:solidFill>
              </a:rPr>
              <a:t>0,9 тыс.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88446" y="2743143"/>
            <a:ext cx="6122034" cy="37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Динамика заявленного возмещения НДС из бюджета  сельскохозяйственной отрасли, млн руб.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7904" y="3225635"/>
            <a:ext cx="4536504" cy="749812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wrap="square" lIns="36000" tIns="36000" rIns="36000" bIns="36000" rtlCol="0" anchor="ctr">
            <a:spAutoFit/>
          </a:bodyPr>
          <a:lstStyle/>
          <a:p>
            <a:pPr marL="639763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Около 7 % всего заявленного возмещения приходится на сельскохозяйственную отрасль</a:t>
            </a:r>
          </a:p>
          <a:p>
            <a:pPr algn="just" defTabSz="1043056">
              <a:spcBef>
                <a:spcPct val="0"/>
              </a:spcBef>
              <a:spcAft>
                <a:spcPts val="1800"/>
              </a:spcAft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 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EA"/>
              </a:clrFrom>
              <a:clrTo>
                <a:srgbClr val="FFFFEA">
                  <a:alpha val="0"/>
                </a:srgbClr>
              </a:clrTo>
            </a:clrChange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68" y="4213656"/>
            <a:ext cx="742669" cy="62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39952" y="3975447"/>
            <a:ext cx="3971730" cy="965255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wrap="square" lIns="36000" tIns="36000" rIns="36000" bIns="36000" rtlCol="0" anchor="ctr">
            <a:spAutoFit/>
          </a:bodyPr>
          <a:lstStyle/>
          <a:p>
            <a:pPr marL="354013" algn="just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Основные причины возмещения:</a:t>
            </a:r>
          </a:p>
          <a:p>
            <a:pPr marL="639763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Приобретение ОС;</a:t>
            </a:r>
          </a:p>
          <a:p>
            <a:pPr marL="639763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Осуществление ВЭД</a:t>
            </a:r>
          </a:p>
          <a:p>
            <a:pPr algn="just" defTabSz="1043056">
              <a:spcBef>
                <a:spcPct val="0"/>
              </a:spcBef>
              <a:spcAft>
                <a:spcPts val="1800"/>
              </a:spcAft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 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572372" y="627734"/>
            <a:ext cx="4153858" cy="1961987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23637" y="717292"/>
            <a:ext cx="3851327" cy="421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Статистика представления деклараций за налоговые периоды 2019 года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37412" y="1293808"/>
            <a:ext cx="3917007" cy="124213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Количество проведенных камеральных налоговых проверок: </a:t>
            </a:r>
            <a:r>
              <a:rPr lang="ru-RU" sz="1600" i="1" dirty="0" smtClean="0">
                <a:solidFill>
                  <a:srgbClr val="005AA9"/>
                </a:solidFill>
              </a:rPr>
              <a:t>582 тыс.</a:t>
            </a:r>
          </a:p>
          <a:p>
            <a:pPr defTabSz="1043056">
              <a:spcBef>
                <a:spcPct val="0"/>
              </a:spcBef>
            </a:pPr>
            <a:r>
              <a:rPr lang="ru-RU" sz="1600" b="1" i="1" dirty="0" smtClean="0">
                <a:solidFill>
                  <a:srgbClr val="005AA9"/>
                </a:solidFill>
              </a:rPr>
              <a:t>в том числе:</a:t>
            </a: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 возмещению: </a:t>
            </a:r>
            <a:r>
              <a:rPr lang="ru-RU" sz="1600" i="1" dirty="0" smtClean="0">
                <a:solidFill>
                  <a:srgbClr val="005AA9"/>
                </a:solidFill>
              </a:rPr>
              <a:t>0,5 тыс.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771800" y="3416076"/>
            <a:ext cx="776506" cy="1282081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1984612" y="3416076"/>
            <a:ext cx="787188" cy="322648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2771800" y="4690785"/>
            <a:ext cx="853553" cy="4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pPr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01.1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.201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ru-RU" altLang="ru-RU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98513"/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63"/>
          <p:cNvSpPr txBox="1">
            <a:spLocks noChangeArrowheads="1"/>
          </p:cNvSpPr>
          <p:nvPr/>
        </p:nvSpPr>
        <p:spPr bwMode="auto">
          <a:xfrm>
            <a:off x="1860257" y="3283408"/>
            <a:ext cx="758976" cy="31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26%</a:t>
            </a:r>
            <a:endParaRPr lang="ru-RU" altLang="ru-RU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3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 rotWithShape="1">
          <a:blip r:embed="rId2"/>
          <a:srcRect l="16722" t="22407" r="13982" b="31015"/>
          <a:stretch/>
        </p:blipFill>
        <p:spPr bwMode="auto">
          <a:xfrm>
            <a:off x="2761642" y="879130"/>
            <a:ext cx="2480683" cy="2015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-2780" t="11364" r="29304" b="8554"/>
          <a:stretch/>
        </p:blipFill>
        <p:spPr bwMode="auto">
          <a:xfrm>
            <a:off x="158945" y="656969"/>
            <a:ext cx="2602534" cy="2270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913" t="28785" r="53647" b="47860"/>
          <a:stretch/>
        </p:blipFill>
        <p:spPr bwMode="auto">
          <a:xfrm>
            <a:off x="6182772" y="2894925"/>
            <a:ext cx="2158355" cy="1129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850" t="29814" r="50695" b="47191"/>
          <a:stretch/>
        </p:blipFill>
        <p:spPr bwMode="auto">
          <a:xfrm>
            <a:off x="5689922" y="3995213"/>
            <a:ext cx="2698750" cy="946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423" t="16711" r="4812" b="25132"/>
          <a:stretch/>
        </p:blipFill>
        <p:spPr bwMode="auto">
          <a:xfrm>
            <a:off x="107504" y="2982241"/>
            <a:ext cx="4092302" cy="1926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4385" t="17113" r="7807" b="26870"/>
          <a:stretch/>
        </p:blipFill>
        <p:spPr bwMode="auto">
          <a:xfrm>
            <a:off x="5242325" y="912707"/>
            <a:ext cx="3678048" cy="2069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040" t="10202" r="15588" b="61538"/>
          <a:stretch/>
        </p:blipFill>
        <p:spPr bwMode="auto">
          <a:xfrm>
            <a:off x="3995936" y="3990491"/>
            <a:ext cx="1728192" cy="956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98792" y="151360"/>
            <a:ext cx="8956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6296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rgbClr val="0070C0"/>
                </a:solidFill>
              </a:rPr>
              <a:t>Размещение в Интернет-источниках предложений по незаконной оптимизации НДС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5608" t="12626" r="36515" b="63890"/>
          <a:stretch/>
        </p:blipFill>
        <p:spPr bwMode="auto">
          <a:xfrm>
            <a:off x="4199806" y="2894925"/>
            <a:ext cx="1958503" cy="1100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Номер слайда 1"/>
          <p:cNvSpPr txBox="1">
            <a:spLocks/>
          </p:cNvSpPr>
          <p:nvPr/>
        </p:nvSpPr>
        <p:spPr>
          <a:xfrm>
            <a:off x="8402638" y="4398963"/>
            <a:ext cx="504825" cy="512762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defPPr>
              <a:defRPr lang="ru-RU"/>
            </a:defPPr>
            <a:lvl1pPr marL="0" algn="l" defTabSz="816296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100" dirty="0">
                <a:solidFill>
                  <a:prstClr val="whit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49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2" y="2604454"/>
            <a:ext cx="8784978" cy="110251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cs typeface="Arial" pitchFamily="34" charset="0"/>
              </a:rPr>
              <a:t>«</a:t>
            </a:r>
            <a:r>
              <a:rPr lang="ru-RU" sz="2200" dirty="0">
                <a:cs typeface="Arial" panose="020B0604020202020204" pitchFamily="34" charset="0"/>
              </a:rPr>
              <a:t>Общая характеристика налогового администрирования налогоплательщиков, являющихся получателями субсидий в сфере сельского </a:t>
            </a:r>
            <a:r>
              <a:rPr lang="ru-RU" sz="2200" dirty="0" smtClean="0">
                <a:cs typeface="Arial" panose="020B0604020202020204" pitchFamily="34" charset="0"/>
              </a:rPr>
              <a:t>хозяйства»</a:t>
            </a: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959" y="1830392"/>
            <a:ext cx="8358187" cy="741363"/>
          </a:xfrm>
          <a:prstGeom prst="rect">
            <a:avLst/>
          </a:prstGeom>
        </p:spPr>
        <p:txBody>
          <a:bodyPr lIns="91369" tIns="45684" rIns="91369" bIns="45684" anchor="ctr"/>
          <a:lstStyle/>
          <a:p>
            <a:pPr algn="ctr" defTabSz="9136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УФНС России по Омской области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755576" y="3795886"/>
            <a:ext cx="813690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0" indent="0" algn="ctr" defTabSz="815975" rtl="0" fontAlgn="base">
              <a:spcBef>
                <a:spcPct val="20000"/>
              </a:spcBef>
              <a:spcAft>
                <a:spcPct val="0"/>
              </a:spcAft>
              <a:buFont typeface="+mj-lt"/>
              <a:buNone/>
              <a:defRPr sz="2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8148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16296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24443" indent="0" algn="ctr" defTabSz="815975" rtl="0" fontAlgn="base">
              <a:lnSpc>
                <a:spcPts val="19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32591" indent="0" algn="ctr" defTabSz="815975" rtl="0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040739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48887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035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65183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2481" fontAlgn="auto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cs typeface="Arial" pitchFamily="34" charset="0"/>
              </a:rPr>
              <a:t>				</a:t>
            </a:r>
            <a:r>
              <a:rPr lang="ru-RU" sz="6400" b="1" dirty="0" smtClean="0"/>
              <a:t>Главный государственный налоговый инспектор</a:t>
            </a:r>
          </a:p>
          <a:p>
            <a:pPr algn="r" defTabSz="912481" fontAlgn="auto">
              <a:spcBef>
                <a:spcPts val="0"/>
              </a:spcBef>
              <a:spcAft>
                <a:spcPts val="0"/>
              </a:spcAft>
            </a:pPr>
            <a:r>
              <a:rPr lang="ru-RU" sz="6400" b="1" dirty="0" smtClean="0"/>
              <a:t> отдела налогообложения юридических лиц</a:t>
            </a:r>
          </a:p>
          <a:p>
            <a:pPr algn="r" defTabSz="912481" fontAlgn="auto">
              <a:spcBef>
                <a:spcPts val="0"/>
              </a:spcBef>
              <a:spcAft>
                <a:spcPts val="0"/>
              </a:spcAft>
            </a:pPr>
            <a:r>
              <a:rPr lang="ru-RU" sz="6400" b="1" dirty="0" smtClean="0"/>
              <a:t>УФНС России по Омской области</a:t>
            </a:r>
          </a:p>
          <a:p>
            <a:pPr algn="r" defTabSz="912481" fontAlgn="auto">
              <a:spcBef>
                <a:spcPts val="0"/>
              </a:spcBef>
              <a:spcAft>
                <a:spcPts val="0"/>
              </a:spcAft>
            </a:pPr>
            <a:r>
              <a:rPr lang="ru-RU" sz="6400" b="1" dirty="0" smtClean="0"/>
              <a:t>Д.А. </a:t>
            </a:r>
            <a:r>
              <a:rPr lang="ru-RU" sz="6400" b="1" dirty="0" err="1" smtClean="0"/>
              <a:t>Сметанюк</a:t>
            </a:r>
            <a:endParaRPr lang="ru-RU" sz="6400" b="1" dirty="0" smtClean="0"/>
          </a:p>
          <a:p>
            <a:pPr algn="r">
              <a:lnSpc>
                <a:spcPct val="80000"/>
              </a:lnSpc>
              <a:defRPr/>
            </a:pPr>
            <a:r>
              <a:rPr lang="ru-RU" sz="2600" b="1" dirty="0" smtClean="0">
                <a:cs typeface="Arial" pitchFamily="34" charset="0"/>
              </a:rPr>
              <a:t>		</a:t>
            </a:r>
            <a:r>
              <a:rPr lang="ru-RU" sz="2400" b="1" dirty="0" smtClean="0">
                <a:cs typeface="Arial" pitchFamily="34" charset="0"/>
              </a:rPr>
              <a:t> </a:t>
            </a:r>
          </a:p>
          <a:p>
            <a:pPr algn="r">
              <a:lnSpc>
                <a:spcPct val="80000"/>
              </a:lnSpc>
              <a:defRPr/>
            </a:pPr>
            <a:r>
              <a:rPr lang="ru-RU" sz="2400" b="1" dirty="0" smtClean="0">
                <a:cs typeface="Arial" pitchFamily="34" charset="0"/>
              </a:rPr>
              <a:t> </a:t>
            </a:r>
            <a:endParaRPr lang="ru-RU" sz="2400" b="1" dirty="0" smtClean="0"/>
          </a:p>
          <a:p>
            <a:pPr>
              <a:lnSpc>
                <a:spcPct val="80000"/>
              </a:lnSpc>
              <a:defRPr/>
            </a:pPr>
            <a:endParaRPr lang="ru-RU" sz="1900" b="1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ru-RU" sz="3400" b="1" dirty="0" smtClean="0"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904648" y="4515966"/>
            <a:ext cx="727280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815975" rtl="0" fontAlgn="base">
              <a:spcBef>
                <a:spcPct val="20000"/>
              </a:spcBef>
              <a:spcAft>
                <a:spcPct val="0"/>
              </a:spcAft>
              <a:buFont typeface="+mj-lt"/>
              <a:buNone/>
              <a:defRPr sz="2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8148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16296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24443" indent="0" algn="ctr" defTabSz="815975" rtl="0" fontAlgn="base">
              <a:lnSpc>
                <a:spcPts val="19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32591" indent="0" algn="ctr" defTabSz="815975" rtl="0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040739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48887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035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65183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ru-RU" sz="1600" b="1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200" b="1" dirty="0" smtClean="0">
                <a:cs typeface="Arial" pitchFamily="34" charset="0"/>
              </a:rPr>
              <a:t>28.11.2019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9031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311932" y="2743143"/>
            <a:ext cx="8082730" cy="2165568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7524" y="210349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6296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rgbClr val="0070C0"/>
                </a:solidFill>
              </a:rPr>
              <a:t>Камеральный налоговый контроль НДС</a:t>
            </a:r>
            <a:endParaRPr lang="ru-RU" sz="2200" b="1" dirty="0">
              <a:solidFill>
                <a:srgbClr val="0070C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33329" y="4701090"/>
            <a:ext cx="3302567" cy="1468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7"/>
          <p:cNvSpPr/>
          <p:nvPr/>
        </p:nvSpPr>
        <p:spPr>
          <a:xfrm>
            <a:off x="485128" y="4155927"/>
            <a:ext cx="747599" cy="5348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09799" y="3738724"/>
            <a:ext cx="776506" cy="9498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63"/>
          <p:cNvSpPr txBox="1">
            <a:spLocks noChangeArrowheads="1"/>
          </p:cNvSpPr>
          <p:nvPr/>
        </p:nvSpPr>
        <p:spPr bwMode="auto">
          <a:xfrm>
            <a:off x="508958" y="3580159"/>
            <a:ext cx="758976" cy="31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58%</a:t>
            </a:r>
            <a:endParaRPr lang="ru-RU" altLang="ru-RU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415233" y="4688589"/>
            <a:ext cx="770299" cy="4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pPr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01.0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.201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ru-RU" altLang="ru-RU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98513"/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35"/>
          <p:cNvSpPr txBox="1">
            <a:spLocks noChangeArrowheads="1"/>
          </p:cNvSpPr>
          <p:nvPr/>
        </p:nvSpPr>
        <p:spPr bwMode="auto">
          <a:xfrm>
            <a:off x="1469446" y="4701824"/>
            <a:ext cx="770299" cy="4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pPr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01.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.201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ru-RU" altLang="ru-RU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98513"/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Прямая со стрелкой 24"/>
          <p:cNvCxnSpPr>
            <a:stCxn id="20" idx="0"/>
          </p:cNvCxnSpPr>
          <p:nvPr/>
        </p:nvCxnSpPr>
        <p:spPr>
          <a:xfrm flipV="1">
            <a:off x="858928" y="3738725"/>
            <a:ext cx="650871" cy="417202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287524" y="647242"/>
            <a:ext cx="4153858" cy="1961987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0054" y="708563"/>
            <a:ext cx="3851327" cy="421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Статистика представления деклараций за налоговые периоды 2018 года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233" y="1266029"/>
            <a:ext cx="3917007" cy="124213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Количество проведенных камеральных налоговых проверок: </a:t>
            </a:r>
            <a:r>
              <a:rPr lang="ru-RU" sz="1600" i="1" dirty="0" smtClean="0">
                <a:solidFill>
                  <a:srgbClr val="005AA9"/>
                </a:solidFill>
              </a:rPr>
              <a:t>751 тыс.</a:t>
            </a:r>
          </a:p>
          <a:p>
            <a:pPr defTabSz="1043056">
              <a:spcBef>
                <a:spcPct val="0"/>
              </a:spcBef>
            </a:pPr>
            <a:r>
              <a:rPr lang="ru-RU" sz="1600" b="1" i="1" dirty="0" smtClean="0">
                <a:solidFill>
                  <a:srgbClr val="005AA9"/>
                </a:solidFill>
              </a:rPr>
              <a:t>в том числе:</a:t>
            </a: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 возмещению: </a:t>
            </a:r>
            <a:r>
              <a:rPr lang="ru-RU" sz="1600" i="1" dirty="0" smtClean="0">
                <a:solidFill>
                  <a:srgbClr val="005AA9"/>
                </a:solidFill>
              </a:rPr>
              <a:t>0,9 тыс.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88446" y="2743143"/>
            <a:ext cx="6122034" cy="37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Динамика заявленного возмещения НДС из бюджета сельскохозяйственной отрасли, млн. руб.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7904" y="3225635"/>
            <a:ext cx="4536504" cy="749812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wrap="square" lIns="36000" tIns="36000" rIns="36000" bIns="36000" rtlCol="0" anchor="ctr">
            <a:spAutoFit/>
          </a:bodyPr>
          <a:lstStyle/>
          <a:p>
            <a:pPr marL="639763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Около 7 % всего заявленного возмещения приходится на сельскохозяйственную отрасль</a:t>
            </a:r>
          </a:p>
          <a:p>
            <a:pPr algn="just" defTabSz="1043056">
              <a:spcBef>
                <a:spcPct val="0"/>
              </a:spcBef>
              <a:spcAft>
                <a:spcPts val="1800"/>
              </a:spcAft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 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EA"/>
              </a:clrFrom>
              <a:clrTo>
                <a:srgbClr val="FFFFEA">
                  <a:alpha val="0"/>
                </a:srgbClr>
              </a:clrTo>
            </a:clrChange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70" y="4213656"/>
            <a:ext cx="742669" cy="62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39952" y="3975447"/>
            <a:ext cx="3971730" cy="965255"/>
          </a:xfrm>
          <a:prstGeom prst="rect">
            <a:avLst/>
          </a:prstGeom>
          <a:ln w="19050">
            <a:noFill/>
            <a:prstDash val="dash"/>
          </a:ln>
        </p:spPr>
        <p:txBody>
          <a:bodyPr vert="horz" wrap="square" lIns="36000" tIns="36000" rIns="36000" bIns="36000" rtlCol="0" anchor="ctr">
            <a:spAutoFit/>
          </a:bodyPr>
          <a:lstStyle/>
          <a:p>
            <a:pPr marL="354013" algn="just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Основные причины возмещения:</a:t>
            </a:r>
          </a:p>
          <a:p>
            <a:pPr marL="639763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Приобретение ОС;</a:t>
            </a:r>
          </a:p>
          <a:p>
            <a:pPr marL="639763" indent="-285750" algn="just">
              <a:spcBef>
                <a:spcPts val="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Осуществление ВЭД</a:t>
            </a:r>
          </a:p>
          <a:p>
            <a:pPr algn="just" defTabSz="1043056">
              <a:spcBef>
                <a:spcPct val="0"/>
              </a:spcBef>
              <a:spcAft>
                <a:spcPts val="1800"/>
              </a:spcAft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 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572372" y="627734"/>
            <a:ext cx="4153858" cy="1961987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23637" y="717292"/>
            <a:ext cx="3851327" cy="421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Статистика представления деклараций за налоговые периоды 2019 года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37412" y="1293808"/>
            <a:ext cx="3917007" cy="124213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Количество проведенных камеральных налоговых проверок: </a:t>
            </a:r>
            <a:r>
              <a:rPr lang="ru-RU" sz="1600" i="1" dirty="0" smtClean="0">
                <a:solidFill>
                  <a:srgbClr val="005AA9"/>
                </a:solidFill>
              </a:rPr>
              <a:t>582 тыс.</a:t>
            </a:r>
          </a:p>
          <a:p>
            <a:pPr defTabSz="1043056">
              <a:spcBef>
                <a:spcPct val="0"/>
              </a:spcBef>
            </a:pPr>
            <a:r>
              <a:rPr lang="ru-RU" sz="1600" b="1" i="1" dirty="0" smtClean="0">
                <a:solidFill>
                  <a:srgbClr val="005AA9"/>
                </a:solidFill>
              </a:rPr>
              <a:t>в том числе:</a:t>
            </a: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К возмещению: </a:t>
            </a:r>
            <a:r>
              <a:rPr lang="ru-RU" sz="1600" i="1" dirty="0" smtClean="0">
                <a:solidFill>
                  <a:srgbClr val="005AA9"/>
                </a:solidFill>
              </a:rPr>
              <a:t>0,5 тыс.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771800" y="3416076"/>
            <a:ext cx="776506" cy="1282081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1984612" y="3416076"/>
            <a:ext cx="787188" cy="322648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2771800" y="4690785"/>
            <a:ext cx="853553" cy="44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pPr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01.1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.201</a:t>
            </a:r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ru-RU" altLang="ru-RU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98513"/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63"/>
          <p:cNvSpPr txBox="1">
            <a:spLocks noChangeArrowheads="1"/>
          </p:cNvSpPr>
          <p:nvPr/>
        </p:nvSpPr>
        <p:spPr bwMode="auto">
          <a:xfrm>
            <a:off x="1860257" y="3283408"/>
            <a:ext cx="758976" cy="31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26%</a:t>
            </a:r>
            <a:endParaRPr lang="ru-RU" altLang="ru-RU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5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755576" y="634301"/>
            <a:ext cx="4032448" cy="1217369"/>
            <a:chOff x="-709372" y="657712"/>
            <a:chExt cx="5376597" cy="162316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-709372" y="675484"/>
              <a:ext cx="5376597" cy="1194447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276412" y="1895494"/>
              <a:ext cx="3597050" cy="385378"/>
            </a:xfrm>
            <a:prstGeom prst="roundRect">
              <a:avLst/>
            </a:prstGeom>
            <a:solidFill>
              <a:schemeClr val="lt1">
                <a:alpha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 anchorCtr="1"/>
            <a:lstStyle/>
            <a:p>
              <a:pPr algn="ctr"/>
              <a:r>
                <a:rPr lang="ru-RU" sz="11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2018 год – 100 млн руб.</a:t>
              </a:r>
              <a:endPara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-517349" y="657712"/>
              <a:ext cx="5184574" cy="114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Освобождение от уплаты НДС могут применять организации и ИП, в случае, если их доходы от деятельности на ЕСХН за предыдущий год не превысили (п.1 ст. 145 НК </a:t>
              </a:r>
              <a:r>
                <a:rPr lang="ru-RU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  <a:r>
                <a: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  <a:endPara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48402" y="280118"/>
            <a:ext cx="178655" cy="708366"/>
          </a:xfrm>
          <a:prstGeom prst="rect">
            <a:avLst/>
          </a:prstGeom>
          <a:gradFill>
            <a:gsLst>
              <a:gs pos="0">
                <a:srgbClr val="FF0000"/>
              </a:gs>
              <a:gs pos="32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21903" y="3490431"/>
            <a:ext cx="43421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Чтобы </a:t>
            </a:r>
            <a:r>
              <a:rPr lang="ru-RU" sz="1400" dirty="0">
                <a:solidFill>
                  <a:schemeClr val="tx1"/>
                </a:solidFill>
              </a:rPr>
              <a:t>получить освобождение, нужно подать в инспекцию письменное уведомление не позднее 20-го числа месяца, с </a:t>
            </a:r>
            <a:r>
              <a:rPr lang="ru-RU" sz="1400" dirty="0" smtClean="0">
                <a:solidFill>
                  <a:schemeClr val="tx1"/>
                </a:solidFill>
              </a:rPr>
              <a:t>которого планируется </a:t>
            </a:r>
            <a:r>
              <a:rPr lang="ru-RU" sz="1400" dirty="0">
                <a:solidFill>
                  <a:schemeClr val="tx1"/>
                </a:solidFill>
              </a:rPr>
              <a:t>применять освобождение </a:t>
            </a:r>
            <a:r>
              <a:rPr lang="ru-RU" sz="1400" dirty="0" smtClean="0">
                <a:solidFill>
                  <a:schemeClr val="tx1"/>
                </a:solidFill>
              </a:rPr>
              <a:t>(п. 3 ст. 145 НК </a:t>
            </a:r>
            <a:r>
              <a:rPr lang="ru-RU" sz="1400" dirty="0">
                <a:solidFill>
                  <a:schemeClr val="tx1"/>
                </a:solidFill>
              </a:rPr>
              <a:t>РФ).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55576" y="3490431"/>
            <a:ext cx="4608511" cy="10255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94914" y="1923678"/>
            <a:ext cx="2688587" cy="273977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 – 90 млн руб.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495554" y="2275896"/>
            <a:ext cx="2697148" cy="295854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– 80 млн руб.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503792" y="2636860"/>
            <a:ext cx="2679709" cy="261979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 – 70 млн руб.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10423" y="2978106"/>
            <a:ext cx="2673078" cy="313724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– 60 млн руб.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8020" y="1543465"/>
            <a:ext cx="4170444" cy="10255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освобождение в рамках ст. 145 НК РФ не применяется, то нужно представлять декларацию по НДС (п. 5 ст. 174 НК РФ).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20581" y="2636860"/>
            <a:ext cx="2925977" cy="1892132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освобождение применяется, то декларация по НДС представляется только в отдельных ситуациях, например (п. 5 ст. 174, п. п. 1, 4 ст. 174.1 НК РФ):</a:t>
            </a:r>
          </a:p>
          <a:p>
            <a:pPr lvl="0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исполнении обязанностей налогового агента;</a:t>
            </a:r>
          </a:p>
          <a:p>
            <a:pPr lvl="0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выставлении покупателю счета-фактуры с выделением НДС;</a:t>
            </a:r>
          </a:p>
          <a:p>
            <a:pPr lvl="0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ведении общих дел по договору простого товарищества.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19043"/>
            <a:ext cx="8956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6296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rgbClr val="0070C0"/>
                </a:solidFill>
              </a:rPr>
              <a:t>Условия применения ЕСХН после 01.01.2019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8402638" y="4398963"/>
            <a:ext cx="504825" cy="512762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defPPr>
              <a:defRPr lang="ru-RU"/>
            </a:defPPr>
            <a:lvl1pPr marL="0" algn="l" defTabSz="816296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100" dirty="0" smtClean="0">
                <a:solidFill>
                  <a:prstClr val="white"/>
                </a:solidFill>
              </a:rPr>
              <a:t>6</a:t>
            </a:r>
            <a:endParaRPr lang="ru-RU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39702"/>
            <a:ext cx="8784976" cy="1440155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200" dirty="0">
                <a:latin typeface="+mn-lt"/>
                <a:cs typeface="Arial" panose="020B0604020202020204" pitchFamily="34" charset="0"/>
              </a:rPr>
            </a:br>
            <a:r>
              <a:rPr lang="ru-RU" sz="2200" dirty="0" smtClean="0">
                <a:latin typeface="+mn-lt"/>
                <a:cs typeface="Arial" panose="020B0604020202020204" pitchFamily="34" charset="0"/>
              </a:rPr>
              <a:t>Спасибо за внимание</a:t>
            </a:r>
            <a:r>
              <a:rPr lang="en-US" sz="2200" dirty="0" smtClean="0">
                <a:latin typeface="+mn-lt"/>
                <a:cs typeface="Arial" panose="020B0604020202020204" pitchFamily="34" charset="0"/>
              </a:rPr>
              <a:t>!</a:t>
            </a:r>
            <a:endParaRPr lang="ru-RU" sz="2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03" y="2563371"/>
            <a:ext cx="8784978" cy="1102519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cs typeface="Arial" panose="020B0604020202020204" pitchFamily="34" charset="0"/>
              </a:rPr>
              <a:t>«Система управления рисками в сфере </a:t>
            </a:r>
            <a:r>
              <a:rPr lang="ru-RU" sz="2200" dirty="0" smtClean="0">
                <a:cs typeface="Arial" panose="020B0604020202020204" pitchFamily="34" charset="0"/>
              </a:rPr>
              <a:t/>
            </a:r>
            <a:br>
              <a:rPr lang="ru-RU" sz="2200" dirty="0" smtClean="0">
                <a:cs typeface="Arial" panose="020B0604020202020204" pitchFamily="34" charset="0"/>
              </a:rPr>
            </a:br>
            <a:r>
              <a:rPr lang="ru-RU" sz="2200" dirty="0" smtClean="0">
                <a:cs typeface="Arial" panose="020B0604020202020204" pitchFamily="34" charset="0"/>
              </a:rPr>
              <a:t>сельскохозяйственной отрасли»</a:t>
            </a:r>
            <a:endParaRPr lang="ru-RU" sz="2200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959" y="1830392"/>
            <a:ext cx="8358187" cy="741363"/>
          </a:xfrm>
          <a:prstGeom prst="rect">
            <a:avLst/>
          </a:prstGeom>
        </p:spPr>
        <p:txBody>
          <a:bodyPr lIns="91369" tIns="45684" rIns="91369" bIns="45684" anchor="ctr"/>
          <a:lstStyle/>
          <a:p>
            <a:pPr algn="ctr" defTabSz="9136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white"/>
                </a:solidFill>
                <a:latin typeface="+mj-lt"/>
                <a:cs typeface="Arial" pitchFamily="34" charset="0"/>
              </a:rPr>
              <a:t>УФНС России по Омской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64768" y="3651870"/>
            <a:ext cx="5825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16296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Начальник контрольно-аналитического отдела</a:t>
            </a:r>
          </a:p>
          <a:p>
            <a:pPr lvl="0" algn="r" defTabSz="816296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УФНС </a:t>
            </a:r>
            <a:r>
              <a:rPr lang="ru-RU" b="1" dirty="0">
                <a:solidFill>
                  <a:schemeClr val="bg1"/>
                </a:solidFill>
                <a:cs typeface="Arial" pitchFamily="34" charset="0"/>
              </a:rPr>
              <a:t>России по Омской области  </a:t>
            </a:r>
          </a:p>
          <a:p>
            <a:pPr lvl="0" algn="r" defTabSz="816296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Е.М. Зайцева</a:t>
            </a:r>
            <a:endParaRPr lang="ru-RU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904648" y="4515966"/>
            <a:ext cx="727280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0" tIns="40815" rIns="81630" bIns="40815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815975" rtl="0" fontAlgn="base">
              <a:spcBef>
                <a:spcPct val="20000"/>
              </a:spcBef>
              <a:spcAft>
                <a:spcPct val="0"/>
              </a:spcAft>
              <a:buFont typeface="+mj-lt"/>
              <a:buNone/>
              <a:defRPr sz="25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8148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16296" indent="0" algn="ctr" defTabSz="8159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24443" indent="0" algn="ctr" defTabSz="815975" rtl="0" fontAlgn="base">
              <a:lnSpc>
                <a:spcPts val="19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32591" indent="0" algn="ctr" defTabSz="815975" rtl="0" fontAlgn="base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040739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48887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035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65183" indent="0" algn="ctr" defTabSz="81629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ru-RU" sz="1600" b="1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200" b="1" dirty="0" smtClean="0">
                <a:cs typeface="Arial" pitchFamily="34" charset="0"/>
              </a:rPr>
              <a:t>28.11.2019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84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0117" y="309984"/>
            <a:ext cx="7337192" cy="561886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</a:rPr>
              <a:t>Система управления рисками «АСК НДС-2»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2</a:t>
            </a:r>
            <a:endParaRPr lang="ru-RU" dirty="0" smtClean="0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800" y="988827"/>
            <a:ext cx="1800200" cy="1043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400" b="1" dirty="0" smtClean="0">
                <a:solidFill>
                  <a:prstClr val="black"/>
                </a:solidFill>
              </a:rPr>
              <a:t>Сопоставление операций контрагентов на федеральном уровне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8863" y="988827"/>
            <a:ext cx="1584176" cy="1043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400" b="1" dirty="0" smtClean="0">
                <a:solidFill>
                  <a:prstClr val="black"/>
                </a:solidFill>
              </a:rPr>
              <a:t>Выявление расхождений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76256" y="988827"/>
            <a:ext cx="1872208" cy="10432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400" b="1" dirty="0" smtClean="0">
                <a:solidFill>
                  <a:prstClr val="black"/>
                </a:solidFill>
              </a:rPr>
              <a:t>Требование о предоставлении пояснений по выявленным расхождениям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563617" y="1469929"/>
            <a:ext cx="330859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168" y="2085994"/>
            <a:ext cx="3853532" cy="270030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70000" lnSpcReduction="20000"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>
                <a:solidFill>
                  <a:prstClr val="black"/>
                </a:solidFill>
              </a:rPr>
              <a:t>Расхождение вида «НДС»</a:t>
            </a:r>
          </a:p>
          <a:p>
            <a:pPr defTabSz="1043056">
              <a:spcBef>
                <a:spcPct val="0"/>
              </a:spcBef>
            </a:pPr>
            <a:endParaRPr lang="ru-RU" sz="900" b="1" dirty="0">
              <a:solidFill>
                <a:prstClr val="black"/>
              </a:solidFill>
            </a:endParaRPr>
          </a:p>
          <a:p>
            <a:pPr defTabSz="1043056">
              <a:lnSpc>
                <a:spcPct val="120000"/>
              </a:lnSpc>
              <a:spcBef>
                <a:spcPct val="0"/>
              </a:spcBef>
            </a:pPr>
            <a:r>
              <a:rPr lang="ru-RU" sz="15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Превышение суммы НДС, принятого к вычету налогоплательщиком-покупателем, в сравнении с суммой НДС, исчисленной контрагентом-продавцом с операции по реализации</a:t>
            </a:r>
          </a:p>
          <a:p>
            <a:pPr defTabSz="1043056">
              <a:spcBef>
                <a:spcPct val="0"/>
              </a:spcBef>
            </a:pPr>
            <a:endParaRPr lang="ru-RU" sz="1600" b="1" dirty="0" smtClean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prstClr val="black"/>
                </a:solidFill>
              </a:rPr>
              <a:t>Расхождение вида «Разрыв»</a:t>
            </a:r>
            <a:endParaRPr lang="en-US" sz="1600" b="1" dirty="0" smtClean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900" b="1" dirty="0" smtClean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r>
              <a:rPr lang="ru-RU" sz="1400" b="1" i="1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Особый объект внимания налоговых </a:t>
            </a:r>
            <a:r>
              <a:rPr lang="ru-RU" sz="1400" b="1" i="1" u="sng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органов</a:t>
            </a: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endParaRPr lang="en-US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400" b="1" dirty="0" smtClean="0">
              <a:solidFill>
                <a:prstClr val="black"/>
              </a:solidFill>
            </a:endParaRPr>
          </a:p>
          <a:p>
            <a:pPr defTabSz="1043056">
              <a:lnSpc>
                <a:spcPct val="120000"/>
              </a:lnSpc>
              <a:spcBef>
                <a:spcPct val="0"/>
              </a:spcBef>
            </a:pPr>
            <a:r>
              <a:rPr lang="ru-RU" sz="15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1. Непредставление налоговой декларации контрагентом</a:t>
            </a:r>
          </a:p>
          <a:p>
            <a:pPr defTabSz="1043056">
              <a:lnSpc>
                <a:spcPct val="120000"/>
              </a:lnSpc>
              <a:spcBef>
                <a:spcPct val="0"/>
              </a:spcBef>
            </a:pPr>
            <a:r>
              <a:rPr lang="ru-RU" sz="15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2. Представление декларации контрагентом с «нулевыми» показателями</a:t>
            </a:r>
          </a:p>
          <a:p>
            <a:pPr defTabSz="1043056">
              <a:lnSpc>
                <a:spcPct val="120000"/>
              </a:lnSpc>
              <a:spcBef>
                <a:spcPct val="0"/>
              </a:spcBef>
            </a:pPr>
            <a:r>
              <a:rPr lang="ru-RU" sz="15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3. Отсутствие операции в налоговой декларации контрагента </a:t>
            </a:r>
          </a:p>
          <a:p>
            <a:pPr defTabSz="1043056">
              <a:lnSpc>
                <a:spcPct val="120000"/>
              </a:lnSpc>
              <a:spcBef>
                <a:spcPct val="0"/>
              </a:spcBef>
            </a:pPr>
            <a:r>
              <a:rPr lang="ru-RU" sz="15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4. Значительной искажение данных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568" y="988827"/>
            <a:ext cx="1728192" cy="1043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400" b="1" dirty="0" smtClean="0">
                <a:solidFill>
                  <a:prstClr val="black"/>
                </a:solidFill>
              </a:rPr>
              <a:t>Прием и обработка деклараций на федеральном уровне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411761" y="1488247"/>
            <a:ext cx="330859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4223463" y="2139702"/>
            <a:ext cx="322475" cy="1026114"/>
          </a:xfrm>
          <a:prstGeom prst="rightBrace">
            <a:avLst>
              <a:gd name="adj1" fmla="val 20148"/>
              <a:gd name="adj2" fmla="val 33988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4223463" y="3220120"/>
            <a:ext cx="305251" cy="1566174"/>
          </a:xfrm>
          <a:prstGeom prst="rightBrace">
            <a:avLst>
              <a:gd name="adj1" fmla="val 23935"/>
              <a:gd name="adj2" fmla="val 50000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595696" y="2032063"/>
            <a:ext cx="3737593" cy="91780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lnSpcReduction="10000"/>
          </a:bodyPr>
          <a:lstStyle/>
          <a:p>
            <a:pPr defTabSz="1043056">
              <a:spcBef>
                <a:spcPct val="0"/>
              </a:spcBef>
            </a:pP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Устранение путем представления: </a:t>
            </a:r>
          </a:p>
          <a:p>
            <a:pPr defTabSz="1043056">
              <a:spcBef>
                <a:spcPct val="0"/>
              </a:spcBef>
            </a:pP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- уточненной НД, </a:t>
            </a:r>
          </a:p>
          <a:p>
            <a:pPr defTabSz="1043056">
              <a:spcBef>
                <a:spcPct val="0"/>
              </a:spcBef>
            </a:pP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- формализованных ответов на </a:t>
            </a:r>
            <a:r>
              <a:rPr lang="ru-RU" sz="1400" b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автотребования</a:t>
            </a:r>
            <a:endParaRPr lang="ru-RU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8714" y="2949868"/>
            <a:ext cx="1879965" cy="1890209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defTabSz="1043056">
              <a:spcBef>
                <a:spcPct val="0"/>
              </a:spcBef>
            </a:pP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случае не устранения расхождений 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-</a:t>
            </a: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сбор доказательственной базы неисполнения </a:t>
            </a: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сделки </a:t>
            </a:r>
            <a:endParaRPr lang="ru-RU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5246" y="4083918"/>
            <a:ext cx="2034962" cy="911414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algn="ctr" defTabSz="1043056">
              <a:spcBef>
                <a:spcPct val="0"/>
              </a:spcBef>
            </a:pP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случае отказа от уточнения налоговых обязательств назначается ВНП</a:t>
            </a:r>
            <a:endParaRPr lang="ru-RU" sz="11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9" name="Правая фигурная скобка 18"/>
          <p:cNvSpPr/>
          <p:nvPr/>
        </p:nvSpPr>
        <p:spPr>
          <a:xfrm>
            <a:off x="6103428" y="3111810"/>
            <a:ext cx="305251" cy="1566174"/>
          </a:xfrm>
          <a:prstGeom prst="rightBrace">
            <a:avLst>
              <a:gd name="adj1" fmla="val 45778"/>
              <a:gd name="adj2" fmla="val 19138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6544329" y="1505391"/>
            <a:ext cx="288032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5400000">
            <a:off x="6601144" y="2595309"/>
            <a:ext cx="1539680" cy="1924609"/>
          </a:xfrm>
          <a:prstGeom prst="homePlat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Результаты </a:t>
            </a:r>
            <a:r>
              <a:rPr lang="ru-RU" sz="1000" b="1" dirty="0">
                <a:solidFill>
                  <a:schemeClr val="tx1"/>
                </a:solidFill>
              </a:rPr>
              <a:t>мероприятий налогового контроля озвучиваются на комиссии по побуждению к добровольному уточнению налоговых </a:t>
            </a:r>
            <a:r>
              <a:rPr lang="ru-RU" sz="1000" b="1" dirty="0" smtClean="0">
                <a:solidFill>
                  <a:schemeClr val="tx1"/>
                </a:solidFill>
              </a:rPr>
              <a:t>обязательств</a:t>
            </a:r>
            <a:endParaRPr lang="ru-RU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8" y="2139105"/>
            <a:ext cx="4656489" cy="97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5500-02-720\AppData\Local\Microsoft\Windows\Temporary Internet Files\Content.Word\IMG_E997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4" b="7278"/>
          <a:stretch/>
        </p:blipFill>
        <p:spPr bwMode="auto">
          <a:xfrm>
            <a:off x="5256077" y="1608763"/>
            <a:ext cx="3090481" cy="19572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14969"/>
            <a:ext cx="7337192" cy="683780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</a:rPr>
              <a:t>АСК НДС-2 - Инструмент выявления схем получения необоснованной налоговой выгоды по НДС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3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87" y="1059582"/>
            <a:ext cx="7669956" cy="40504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lnSpc>
                <a:spcPct val="120000"/>
              </a:lnSpc>
              <a:spcBef>
                <a:spcPct val="0"/>
              </a:spcBef>
            </a:pPr>
            <a:endParaRPr lang="ru-RU" sz="15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defTabSz="1043056">
              <a:lnSpc>
                <a:spcPct val="120000"/>
              </a:lnSpc>
              <a:spcBef>
                <a:spcPct val="0"/>
              </a:spcBef>
            </a:pPr>
            <a:endParaRPr lang="ru-RU" sz="15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9588" y="1059582"/>
            <a:ext cx="7475231" cy="343363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endParaRPr lang="ru-RU" sz="1600" b="1" dirty="0" smtClean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prstClr val="black"/>
                </a:solidFill>
              </a:rPr>
              <a:t>- «Простое» расхождение </a:t>
            </a:r>
          </a:p>
          <a:p>
            <a:pPr defTabSz="1043056">
              <a:spcBef>
                <a:spcPct val="0"/>
              </a:spcBef>
            </a:pPr>
            <a:endParaRPr lang="ru-RU" sz="1600" b="1" dirty="0" smtClean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b="1" dirty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b="1" dirty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900" b="1" dirty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b="1" dirty="0" smtClean="0">
              <a:solidFill>
                <a:prstClr val="black"/>
              </a:solidFill>
            </a:endParaRPr>
          </a:p>
          <a:p>
            <a:pPr marL="285750" indent="-285750" defTabSz="1043056">
              <a:spcBef>
                <a:spcPct val="0"/>
              </a:spcBef>
              <a:buFontTx/>
              <a:buChar char="-"/>
            </a:pPr>
            <a:endParaRPr lang="ru-RU" sz="1600" b="1" dirty="0" smtClean="0">
              <a:solidFill>
                <a:prstClr val="black"/>
              </a:solidFill>
            </a:endParaRPr>
          </a:p>
          <a:p>
            <a:pPr marL="285750" indent="-285750" defTabSz="1043056">
              <a:spcBef>
                <a:spcPct val="0"/>
              </a:spcBef>
              <a:buFontTx/>
              <a:buChar char="-"/>
            </a:pPr>
            <a:r>
              <a:rPr lang="ru-RU" sz="1600" b="1" dirty="0" smtClean="0">
                <a:solidFill>
                  <a:prstClr val="black"/>
                </a:solidFill>
              </a:rPr>
              <a:t>«Сложное» </a:t>
            </a: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prstClr val="black"/>
                </a:solidFill>
              </a:rPr>
              <a:t>расхождение</a:t>
            </a:r>
          </a:p>
          <a:p>
            <a:pPr marL="285750" indent="-285750" defTabSz="1043056">
              <a:spcBef>
                <a:spcPct val="0"/>
              </a:spcBef>
              <a:buFontTx/>
              <a:buChar char="-"/>
            </a:pPr>
            <a:endParaRPr lang="ru-RU" sz="1600" b="1" dirty="0" smtClean="0">
              <a:solidFill>
                <a:prstClr val="black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400" b="1" dirty="0" smtClean="0">
              <a:solidFill>
                <a:prstClr val="black"/>
              </a:solidFill>
            </a:endParaRPr>
          </a:p>
        </p:txBody>
      </p:sp>
      <p:sp>
        <p:nvSpPr>
          <p:cNvPr id="29" name="Заголовок 2"/>
          <p:cNvSpPr txBox="1">
            <a:spLocks/>
          </p:cNvSpPr>
          <p:nvPr/>
        </p:nvSpPr>
        <p:spPr bwMode="auto">
          <a:xfrm>
            <a:off x="909159" y="951570"/>
            <a:ext cx="7337192" cy="73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marL="0" marR="0" indent="0" algn="l" defTabSz="9142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700" b="1" kern="1200">
                <a:solidFill>
                  <a:srgbClr val="005AA9"/>
                </a:solidFill>
                <a:latin typeface="+mj-lt"/>
                <a:ea typeface="+mj-ea"/>
                <a:cs typeface="+mj-cs"/>
              </a:defRPr>
            </a:lvl1pPr>
            <a:lvl2pPr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2pPr>
            <a:lvl3pPr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3pPr>
            <a:lvl4pPr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4pPr>
            <a:lvl5pPr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5pPr>
            <a:lvl6pPr marL="457200"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6pPr>
            <a:lvl7pPr marL="914400"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7pPr>
            <a:lvl8pPr marL="1371600"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8pPr>
            <a:lvl9pPr marL="1828800" algn="l" defTabSz="912813" rtl="0" fontAlgn="base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5AA9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800" dirty="0" smtClean="0">
                <a:solidFill>
                  <a:prstClr val="black"/>
                </a:solidFill>
              </a:rPr>
              <a:t>Схемы </a:t>
            </a:r>
            <a:r>
              <a:rPr lang="ru-RU" sz="1800" dirty="0">
                <a:solidFill>
                  <a:prstClr val="black"/>
                </a:solidFill>
              </a:rPr>
              <a:t>«Дерево связи», </a:t>
            </a:r>
            <a:r>
              <a:rPr lang="ru-RU" sz="1800" dirty="0" smtClean="0">
                <a:solidFill>
                  <a:prstClr val="black"/>
                </a:solidFill>
              </a:rPr>
              <a:t>построенные </a:t>
            </a:r>
            <a:r>
              <a:rPr lang="ru-RU" sz="1800" dirty="0">
                <a:solidFill>
                  <a:prstClr val="black"/>
                </a:solidFill>
              </a:rPr>
              <a:t>на основании данных книги покупок (раздела 8) </a:t>
            </a:r>
            <a:r>
              <a:rPr lang="ru-RU" sz="1800" dirty="0" smtClean="0">
                <a:solidFill>
                  <a:prstClr val="black"/>
                </a:solidFill>
              </a:rPr>
              <a:t>налогоплательщиков</a:t>
            </a:r>
            <a:r>
              <a:rPr lang="ru-RU" sz="2000" dirty="0" smtClean="0">
                <a:solidFill>
                  <a:prstClr val="black"/>
                </a:solidFill>
              </a:rPr>
              <a:t>: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165816"/>
            <a:ext cx="5114925" cy="170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5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05" y="2076451"/>
            <a:ext cx="107404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34214" y="1401708"/>
            <a:ext cx="7710194" cy="1674186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3233" y="1944691"/>
            <a:ext cx="3596184" cy="1104219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i="1" dirty="0" smtClean="0">
                <a:solidFill>
                  <a:srgbClr val="005AA9"/>
                </a:solidFill>
              </a:rPr>
              <a:t>           2016 год                 3,93</a:t>
            </a:r>
            <a:endParaRPr lang="en-US" sz="1600" i="1" dirty="0" smtClean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en-US" sz="1600" i="1" dirty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r>
              <a:rPr lang="ru-RU" sz="1600" i="1" dirty="0" smtClean="0">
                <a:solidFill>
                  <a:srgbClr val="005AA9"/>
                </a:solidFill>
              </a:rPr>
              <a:t>  </a:t>
            </a:r>
          </a:p>
          <a:p>
            <a:pPr defTabSz="1043056">
              <a:spcBef>
                <a:spcPct val="0"/>
              </a:spcBef>
            </a:pPr>
            <a:r>
              <a:rPr lang="en-US" sz="1600" i="1" dirty="0" smtClean="0">
                <a:solidFill>
                  <a:srgbClr val="005AA9"/>
                </a:solidFill>
              </a:rPr>
              <a:t>           </a:t>
            </a:r>
            <a:r>
              <a:rPr lang="ru-RU" sz="1600" i="1" dirty="0" smtClean="0">
                <a:solidFill>
                  <a:srgbClr val="005AA9"/>
                </a:solidFill>
              </a:rPr>
              <a:t>2019 год         </a:t>
            </a:r>
            <a:r>
              <a:rPr lang="en-US" sz="1600" i="1" dirty="0" smtClean="0">
                <a:solidFill>
                  <a:srgbClr val="005AA9"/>
                </a:solidFill>
              </a:rPr>
              <a:t> </a:t>
            </a:r>
            <a:r>
              <a:rPr lang="ru-RU" sz="1600" i="1" dirty="0" smtClean="0">
                <a:solidFill>
                  <a:srgbClr val="005AA9"/>
                </a:solidFill>
              </a:rPr>
              <a:t>        0,7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0906" y="735547"/>
            <a:ext cx="7337192" cy="52175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200" dirty="0" smtClean="0">
                <a:solidFill>
                  <a:srgbClr val="0070C0"/>
                </a:solidFill>
              </a:rPr>
              <a:t>Результаты внедрения АСК НДС-2</a:t>
            </a:r>
            <a:br>
              <a:rPr lang="ru-RU" sz="2200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70C0"/>
                </a:solidFill>
              </a:rPr>
              <a:t>Эффективность </a:t>
            </a:r>
            <a:r>
              <a:rPr lang="ru-RU" sz="2200" dirty="0">
                <a:solidFill>
                  <a:srgbClr val="0070C0"/>
                </a:solidFill>
              </a:rPr>
              <a:t>по Омской области:</a:t>
            </a:r>
            <a:br>
              <a:rPr lang="ru-RU" sz="2200" dirty="0">
                <a:solidFill>
                  <a:srgbClr val="0070C0"/>
                </a:solidFill>
              </a:rPr>
            </a:b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1854" y="1523419"/>
            <a:ext cx="3567562" cy="421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white"/>
                </a:solidFill>
              </a:rPr>
              <a:t>Доля расхождений в сумме вычетов по НДС, %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323" y="1755669"/>
            <a:ext cx="3765741" cy="102611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endParaRPr lang="ru-RU" sz="1600" i="1" dirty="0" smtClean="0">
              <a:solidFill>
                <a:srgbClr val="005AA9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375" y="3091237"/>
            <a:ext cx="7686033" cy="1753922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8761" y="3199480"/>
            <a:ext cx="3567563" cy="421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Поступления в бюджет в результате пресечения схем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324" y="3410117"/>
            <a:ext cx="3765741" cy="102611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lnSpcReduction="10000"/>
          </a:bodyPr>
          <a:lstStyle/>
          <a:p>
            <a:pPr defTabSz="1043056">
              <a:spcBef>
                <a:spcPct val="0"/>
              </a:spcBef>
            </a:pPr>
            <a:endParaRPr lang="ru-RU" sz="1600" b="1" dirty="0" smtClean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b="1" dirty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b="1" dirty="0" smtClean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 </a:t>
            </a:r>
            <a:endParaRPr lang="ru-RU" sz="1600" b="1" dirty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i="1" dirty="0" smtClean="0">
              <a:solidFill>
                <a:srgbClr val="005AA9"/>
              </a:solidFill>
            </a:endParaRPr>
          </a:p>
        </p:txBody>
      </p:sp>
      <p:sp>
        <p:nvSpPr>
          <p:cNvPr id="59" name="Цилиндр 58"/>
          <p:cNvSpPr/>
          <p:nvPr/>
        </p:nvSpPr>
        <p:spPr>
          <a:xfrm>
            <a:off x="1220755" y="4263516"/>
            <a:ext cx="469766" cy="300401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 w="22225">
            <a:noFill/>
            <a:round/>
          </a:ln>
          <a:scene3d>
            <a:camera prst="orthographicFront"/>
            <a:lightRig rig="threePt" dir="t"/>
          </a:scene3d>
          <a:sp3d>
            <a:bevelT w="171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/>
            <a:endParaRPr lang="ru-RU" sz="1100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Цилиндр 59"/>
          <p:cNvSpPr/>
          <p:nvPr/>
        </p:nvSpPr>
        <p:spPr>
          <a:xfrm>
            <a:off x="2135041" y="4071272"/>
            <a:ext cx="476214" cy="496637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71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/>
            <a:endParaRPr lang="ru-RU" sz="1100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Цилиндр 60"/>
          <p:cNvSpPr/>
          <p:nvPr/>
        </p:nvSpPr>
        <p:spPr>
          <a:xfrm>
            <a:off x="3058122" y="3705876"/>
            <a:ext cx="536760" cy="870612"/>
          </a:xfrm>
          <a:prstGeom prst="can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71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/>
            <a:endParaRPr lang="ru-RU" sz="1100" b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1165674" y="4555252"/>
            <a:ext cx="2970078" cy="289681"/>
            <a:chOff x="1214362" y="4064230"/>
            <a:chExt cx="1764397" cy="387324"/>
          </a:xfrm>
        </p:grpSpPr>
        <p:cxnSp>
          <p:nvCxnSpPr>
            <p:cNvPr id="63" name="Прямая соединительная линия 62"/>
            <p:cNvCxnSpPr/>
            <p:nvPr/>
          </p:nvCxnSpPr>
          <p:spPr>
            <a:xfrm>
              <a:off x="1214362" y="4064230"/>
              <a:ext cx="1577497" cy="125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 w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34"/>
            <p:cNvSpPr txBox="1">
              <a:spLocks noChangeArrowheads="1"/>
            </p:cNvSpPr>
            <p:nvPr/>
          </p:nvSpPr>
          <p:spPr bwMode="auto">
            <a:xfrm>
              <a:off x="1247083" y="4109828"/>
              <a:ext cx="291845" cy="341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/>
            </a:sp3d>
          </p:spPr>
          <p:txBody>
            <a:bodyPr wrap="none" lIns="70224" tIns="35113" rIns="70224" bIns="35113">
              <a:spAutoFit/>
            </a:bodyPr>
            <a:lstStyle/>
            <a:p>
              <a:pPr defTabSz="798513"/>
              <a:r>
                <a:rPr lang="ru-RU" altLang="ru-RU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2017 </a:t>
              </a:r>
              <a:endParaRPr lang="ru-RU" alt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extBox 35"/>
            <p:cNvSpPr txBox="1">
              <a:spLocks noChangeArrowheads="1"/>
            </p:cNvSpPr>
            <p:nvPr/>
          </p:nvSpPr>
          <p:spPr bwMode="auto">
            <a:xfrm>
              <a:off x="2196404" y="4109828"/>
              <a:ext cx="782355" cy="341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/>
            </a:sp3d>
          </p:spPr>
          <p:txBody>
            <a:bodyPr wrap="square" lIns="70224" tIns="35113" rIns="70224" bIns="35113">
              <a:spAutoFit/>
            </a:bodyPr>
            <a:lstStyle/>
            <a:p>
              <a:pPr defTabSz="798513"/>
              <a:r>
                <a:rPr lang="ru-RU" altLang="ru-RU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9 мес. 2019</a:t>
              </a:r>
              <a:endParaRPr lang="ru-RU" alt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Box 34"/>
          <p:cNvSpPr txBox="1">
            <a:spLocks noChangeArrowheads="1"/>
          </p:cNvSpPr>
          <p:nvPr/>
        </p:nvSpPr>
        <p:spPr bwMode="auto">
          <a:xfrm>
            <a:off x="2109878" y="4595683"/>
            <a:ext cx="526540" cy="2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pPr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2018 </a:t>
            </a:r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Стрелка вправо 67"/>
          <p:cNvSpPr/>
          <p:nvPr/>
        </p:nvSpPr>
        <p:spPr>
          <a:xfrm rot="20137788">
            <a:off x="1671254" y="4174128"/>
            <a:ext cx="386364" cy="342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TextBox 63"/>
          <p:cNvSpPr txBox="1">
            <a:spLocks noChangeArrowheads="1"/>
          </p:cNvSpPr>
          <p:nvPr/>
        </p:nvSpPr>
        <p:spPr bwMode="auto">
          <a:xfrm>
            <a:off x="1079806" y="3723249"/>
            <a:ext cx="1863742" cy="5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square" lIns="70224" tIns="35113" rIns="70224" bIns="35113">
            <a:spAutoFit/>
          </a:bodyPr>
          <a:lstStyle/>
          <a:p>
            <a:r>
              <a:rPr lang="ru-RU" altLang="ru-RU" sz="1600" b="1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в 2,5 раза</a:t>
            </a:r>
          </a:p>
          <a:p>
            <a:r>
              <a:rPr lang="ru-RU" altLang="ru-RU" sz="1600" b="1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 раза</a:t>
            </a:r>
            <a:endParaRPr lang="ru-RU" altLang="ru-RU" sz="1600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Стрелка вправо 46"/>
          <p:cNvSpPr/>
          <p:nvPr/>
        </p:nvSpPr>
        <p:spPr>
          <a:xfrm rot="19696118">
            <a:off x="2516327" y="3911045"/>
            <a:ext cx="464819" cy="342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3" name="Рисунок 52" descr="C:\Users\5500-02-720\AppData\Local\Microsoft\Windows\Temporary Internet Files\Content.Word\IMG_E99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5" y="3141747"/>
            <a:ext cx="3600399" cy="16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Стрелка вправо 48"/>
          <p:cNvSpPr/>
          <p:nvPr/>
        </p:nvSpPr>
        <p:spPr>
          <a:xfrm rot="5400000">
            <a:off x="2762509" y="2407962"/>
            <a:ext cx="362079" cy="1776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/>
          <a:stretch/>
        </p:blipFill>
        <p:spPr bwMode="auto">
          <a:xfrm>
            <a:off x="4480868" y="1443034"/>
            <a:ext cx="3600399" cy="160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02638" y="4398963"/>
            <a:ext cx="504825" cy="5127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4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372806" y="2949792"/>
            <a:ext cx="4015886" cy="1868899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0172" y="1275606"/>
            <a:ext cx="3832634" cy="3520409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9323" y="2591426"/>
            <a:ext cx="3567562" cy="5132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Риски присвоенные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налоговым декларациям, %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53672" y="1275606"/>
            <a:ext cx="4002592" cy="1674186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8359" y="465516"/>
            <a:ext cx="7337192" cy="629765"/>
          </a:xfrm>
        </p:spPr>
        <p:txBody>
          <a:bodyPr>
            <a:noAutofit/>
          </a:bodyPr>
          <a:lstStyle/>
          <a:p>
            <a:pPr algn="ctr" defTabSz="816296">
              <a:defRPr/>
            </a:pPr>
            <a:r>
              <a:rPr lang="ru-RU" sz="2200" dirty="0" smtClean="0">
                <a:solidFill>
                  <a:srgbClr val="0070C0"/>
                </a:solidFill>
              </a:rPr>
              <a:t>Фоновая картина представленных деклараций по НДС налогоплательщиками сельскохозяйственной </a:t>
            </a:r>
            <a:r>
              <a:rPr lang="ru-RU" sz="2200" dirty="0">
                <a:solidFill>
                  <a:srgbClr val="0070C0"/>
                </a:solidFill>
              </a:rPr>
              <a:t>отрасли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932" y="1491630"/>
            <a:ext cx="3765741" cy="102611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92500" lnSpcReduction="20000"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Всего 2 575 налогоплательщиков сельскохозяйственной отрасли, из них </a:t>
            </a: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1 973 плательщики НДС.</a:t>
            </a:r>
          </a:p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Налоговых деклараций по НДС представлено – 3 130 </a:t>
            </a:r>
            <a:endParaRPr lang="ru-RU" sz="1600" b="1" dirty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i="1" dirty="0" smtClean="0">
              <a:solidFill>
                <a:srgbClr val="005AA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37164" y="3057804"/>
            <a:ext cx="3567563" cy="514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Сумма самостоятельного устранения расхождений, %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324" y="3410117"/>
            <a:ext cx="3765741" cy="102611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 </a:t>
            </a:r>
            <a:endParaRPr lang="ru-RU" sz="1600" b="1" dirty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i="1" dirty="0" smtClean="0">
              <a:solidFill>
                <a:srgbClr val="005AA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81830" y="1383618"/>
            <a:ext cx="3531168" cy="4212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Сумма выявленного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налогового разрыва, млн руб.</a:t>
            </a:r>
            <a:endParaRPr lang="ru-RU" sz="1500" b="1" dirty="0">
              <a:solidFill>
                <a:prstClr val="white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940974"/>
              </p:ext>
            </p:extLst>
          </p:nvPr>
        </p:nvGraphicFramePr>
        <p:xfrm>
          <a:off x="664271" y="3314969"/>
          <a:ext cx="3567562" cy="1026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467"/>
                <a:gridCol w="775556"/>
                <a:gridCol w="719153"/>
                <a:gridCol w="1170386"/>
              </a:tblGrid>
              <a:tr h="256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</a:rPr>
                        <a:t>СУР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9 мес. 2019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низкий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60.5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62.4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65.3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56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38.5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37.4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34.6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6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высокий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0.2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1" name="Прямоугольник 7"/>
          <p:cNvSpPr/>
          <p:nvPr/>
        </p:nvSpPr>
        <p:spPr>
          <a:xfrm>
            <a:off x="5275876" y="1923678"/>
            <a:ext cx="594730" cy="8083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79,5</a:t>
            </a: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78277" y="2191930"/>
            <a:ext cx="600085" cy="540105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45,8</a:t>
            </a: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66412" y="2394781"/>
            <a:ext cx="585908" cy="3372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/>
            <a:r>
              <a:rPr lang="ru-RU" b="1" dirty="0">
                <a:solidFill>
                  <a:schemeClr val="bg1"/>
                </a:solidFill>
              </a:rPr>
              <a:t>17,0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041796" y="2732034"/>
            <a:ext cx="2611236" cy="1202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34"/>
          <p:cNvSpPr txBox="1">
            <a:spLocks noChangeArrowheads="1"/>
          </p:cNvSpPr>
          <p:nvPr/>
        </p:nvSpPr>
        <p:spPr bwMode="auto">
          <a:xfrm>
            <a:off x="5309971" y="2752189"/>
            <a:ext cx="2343061" cy="2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square" lIns="70224" tIns="35113" rIns="70224" bIns="35113">
            <a:spAutoFit/>
          </a:bodyPr>
          <a:lstStyle/>
          <a:p>
            <a:pPr defTabSz="798513"/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2017              2018        9 мес. 2019 </a:t>
            </a:r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Прямоугольник 7"/>
          <p:cNvSpPr/>
          <p:nvPr/>
        </p:nvSpPr>
        <p:spPr>
          <a:xfrm>
            <a:off x="5148065" y="4144420"/>
            <a:ext cx="577743" cy="4549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80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013352" y="4083918"/>
            <a:ext cx="615184" cy="5089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bg1"/>
              </a:solidFill>
            </a:endParaRPr>
          </a:p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" b="1" dirty="0" smtClean="0">
              <a:solidFill>
                <a:schemeClr val="bg1"/>
              </a:solidFill>
            </a:endParaRPr>
          </a:p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83</a:t>
            </a:r>
          </a:p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941640" y="3914545"/>
            <a:ext cx="600085" cy="684854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V="1">
            <a:off x="4962132" y="4599399"/>
            <a:ext cx="2770564" cy="4932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34"/>
          <p:cNvSpPr txBox="1">
            <a:spLocks noChangeArrowheads="1"/>
          </p:cNvSpPr>
          <p:nvPr/>
        </p:nvSpPr>
        <p:spPr bwMode="auto">
          <a:xfrm>
            <a:off x="5146058" y="4604331"/>
            <a:ext cx="2586638" cy="2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square" lIns="70224" tIns="35113" rIns="70224" bIns="35113">
            <a:spAutoFit/>
          </a:bodyPr>
          <a:lstStyle/>
          <a:p>
            <a:pPr defTabSz="798513"/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2017                 2018           9 мес. 2019 </a:t>
            </a:r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Прямая со стрелкой 66"/>
          <p:cNvCxnSpPr/>
          <p:nvPr/>
        </p:nvCxnSpPr>
        <p:spPr>
          <a:xfrm>
            <a:off x="6205965" y="3914545"/>
            <a:ext cx="0" cy="169373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7159435" y="3807961"/>
            <a:ext cx="0" cy="117055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436935" y="3902235"/>
            <a:ext cx="769030" cy="1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6461924" y="3807961"/>
            <a:ext cx="697443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5436935" y="3923174"/>
            <a:ext cx="0" cy="221246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6439377" y="3807961"/>
            <a:ext cx="0" cy="275958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w="1524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63"/>
          <p:cNvSpPr txBox="1">
            <a:spLocks noChangeArrowheads="1"/>
          </p:cNvSpPr>
          <p:nvPr/>
        </p:nvSpPr>
        <p:spPr bwMode="auto">
          <a:xfrm>
            <a:off x="5530347" y="3661593"/>
            <a:ext cx="544174" cy="31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r>
              <a:rPr lang="ru-RU" altLang="ru-RU" sz="1600" b="1" dirty="0" smtClean="0">
                <a:latin typeface="+mn-lt"/>
                <a:cs typeface="Arial" charset="0"/>
              </a:rPr>
              <a:t>+ 3%</a:t>
            </a:r>
            <a:endParaRPr lang="ru-RU" altLang="ru-RU" sz="1600" b="1" dirty="0">
              <a:latin typeface="+mn-lt"/>
              <a:cs typeface="Arial" charset="0"/>
            </a:endParaRPr>
          </a:p>
        </p:txBody>
      </p:sp>
      <p:sp>
        <p:nvSpPr>
          <p:cNvPr id="86" name="TextBox 63"/>
          <p:cNvSpPr txBox="1">
            <a:spLocks noChangeArrowheads="1"/>
          </p:cNvSpPr>
          <p:nvPr/>
        </p:nvSpPr>
        <p:spPr bwMode="auto">
          <a:xfrm>
            <a:off x="6516011" y="3543045"/>
            <a:ext cx="544174" cy="31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none" lIns="70224" tIns="35113" rIns="70224" bIns="35113">
            <a:spAutoFit/>
          </a:bodyPr>
          <a:lstStyle/>
          <a:p>
            <a:r>
              <a:rPr lang="ru-RU" altLang="ru-RU" sz="1600" b="1" dirty="0" smtClean="0">
                <a:latin typeface="+mn-lt"/>
                <a:cs typeface="Arial" charset="0"/>
              </a:rPr>
              <a:t>+ 7%</a:t>
            </a:r>
            <a:endParaRPr lang="ru-RU" altLang="ru-RU" sz="1600" b="1" dirty="0">
              <a:latin typeface="+mn-lt"/>
              <a:cs typeface="Arial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1817563" flipV="1">
            <a:off x="5947456" y="2006469"/>
            <a:ext cx="450057" cy="342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1817563">
            <a:off x="6799948" y="2268700"/>
            <a:ext cx="271495" cy="342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02638" y="4398963"/>
            <a:ext cx="504825" cy="512762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29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635" y="375811"/>
            <a:ext cx="7337192" cy="413742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</a:rPr>
              <a:t>Хартия </a:t>
            </a:r>
            <a:r>
              <a:rPr lang="ru-RU" sz="2200" dirty="0" smtClean="0">
                <a:solidFill>
                  <a:srgbClr val="0070C0"/>
                </a:solidFill>
              </a:rPr>
              <a:t>в сфере оборота сельскохозяйственной продукции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44"/>
            <a:ext cx="7952555" cy="357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02638" y="4398963"/>
            <a:ext cx="504825" cy="512762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895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31110" y="1255061"/>
            <a:ext cx="3862842" cy="2508282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68941" y="1197594"/>
            <a:ext cx="3766880" cy="1442917"/>
          </a:xfrm>
          <a:prstGeom prst="roundRect">
            <a:avLst>
              <a:gd name="adj" fmla="val 2704"/>
            </a:avLst>
          </a:prstGeom>
          <a:solidFill>
            <a:schemeClr val="accent1">
              <a:lumMod val="20000"/>
              <a:lumOff val="80000"/>
              <a:alpha val="47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6469" y="447062"/>
            <a:ext cx="7337192" cy="629765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100" dirty="0">
                <a:solidFill>
                  <a:srgbClr val="0070C0"/>
                </a:solidFill>
              </a:rPr>
              <a:t>Результаты работы с налогоплательщиками сельскохозяйственной  отрасли, </a:t>
            </a:r>
            <a:r>
              <a:rPr lang="ru-RU" sz="2100" dirty="0" smtClean="0">
                <a:solidFill>
                  <a:srgbClr val="0070C0"/>
                </a:solidFill>
              </a:rPr>
              <a:t>применяющими </a:t>
            </a:r>
            <a:r>
              <a:rPr lang="en-US" sz="2100" dirty="0" smtClean="0">
                <a:solidFill>
                  <a:srgbClr val="0070C0"/>
                </a:solidFill>
              </a:rPr>
              <a:t/>
            </a:r>
            <a:br>
              <a:rPr lang="en-US" sz="2100" dirty="0" smtClean="0">
                <a:solidFill>
                  <a:srgbClr val="0070C0"/>
                </a:solidFill>
              </a:rPr>
            </a:br>
            <a:r>
              <a:rPr lang="ru-RU" sz="2100" dirty="0" smtClean="0">
                <a:solidFill>
                  <a:srgbClr val="0070C0"/>
                </a:solidFill>
              </a:rPr>
              <a:t>схемы </a:t>
            </a:r>
            <a:r>
              <a:rPr lang="ru-RU" sz="2100" dirty="0">
                <a:solidFill>
                  <a:srgbClr val="0070C0"/>
                </a:solidFill>
              </a:rPr>
              <a:t>уклонения </a:t>
            </a:r>
            <a:r>
              <a:rPr lang="ru-RU" sz="2100" dirty="0" smtClean="0">
                <a:solidFill>
                  <a:srgbClr val="0070C0"/>
                </a:solidFill>
              </a:rPr>
              <a:t>от </a:t>
            </a:r>
            <a:r>
              <a:rPr lang="ru-RU" sz="2100" dirty="0">
                <a:solidFill>
                  <a:srgbClr val="0070C0"/>
                </a:solidFill>
              </a:rPr>
              <a:t>уплаты НДС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323" y="1755669"/>
            <a:ext cx="3765741" cy="102611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endParaRPr lang="ru-RU" sz="1600" i="1" dirty="0" smtClean="0">
              <a:solidFill>
                <a:srgbClr val="005AA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2782" y="1410955"/>
            <a:ext cx="3567563" cy="8577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white"/>
                </a:solidFill>
              </a:rPr>
              <a:t>Поступления в результате работы комиссий по побуждению к добровольному уточнению налоговых обязательств, млн руб.</a:t>
            </a:r>
            <a:endParaRPr lang="ru-RU" sz="15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324" y="3410117"/>
            <a:ext cx="3765741" cy="102611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 </a:t>
            </a:r>
            <a:endParaRPr lang="ru-RU" sz="1600" b="1" dirty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i="1" dirty="0" smtClean="0">
              <a:solidFill>
                <a:srgbClr val="005AA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1" y="1279092"/>
            <a:ext cx="3663821" cy="127992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77500" lnSpcReduction="20000"/>
          </a:bodyPr>
          <a:lstStyle/>
          <a:p>
            <a:pPr marL="285750" indent="-285750" defTabSz="1043056">
              <a:spcBef>
                <a:spcPct val="0"/>
              </a:spcBef>
              <a:buFontTx/>
              <a:buChar char="-"/>
            </a:pPr>
            <a:endParaRPr lang="ru-RU" sz="1600" b="1" dirty="0" smtClean="0">
              <a:solidFill>
                <a:srgbClr val="005AA9"/>
              </a:solidFill>
            </a:endParaRPr>
          </a:p>
          <a:p>
            <a:pPr marL="285750" indent="-285750" defTabSz="1043056">
              <a:spcBef>
                <a:spcPct val="0"/>
              </a:spcBef>
              <a:buFontTx/>
              <a:buChar char="-"/>
            </a:pPr>
            <a:r>
              <a:rPr lang="ru-RU" sz="1600" b="1" dirty="0" smtClean="0">
                <a:solidFill>
                  <a:srgbClr val="005AA9"/>
                </a:solidFill>
              </a:rPr>
              <a:t>Возбуждены уголовные дела в отношении </a:t>
            </a:r>
            <a:r>
              <a:rPr lang="ru-RU" sz="1600" b="1" dirty="0">
                <a:solidFill>
                  <a:srgbClr val="005AA9"/>
                </a:solidFill>
              </a:rPr>
              <a:t>3 </a:t>
            </a:r>
            <a:r>
              <a:rPr lang="ru-RU" sz="1600" b="1" dirty="0" smtClean="0">
                <a:solidFill>
                  <a:srgbClr val="005AA9"/>
                </a:solidFill>
              </a:rPr>
              <a:t> руководителей по материалам налоговых органов</a:t>
            </a:r>
          </a:p>
          <a:p>
            <a:pPr defTabSz="1043056">
              <a:spcBef>
                <a:spcPct val="0"/>
              </a:spcBef>
            </a:pPr>
            <a:endParaRPr lang="ru-RU" sz="1600" b="1" dirty="0" smtClean="0">
              <a:solidFill>
                <a:srgbClr val="005AA9"/>
              </a:solidFill>
            </a:endParaRPr>
          </a:p>
          <a:p>
            <a:pPr marL="285750" indent="-285750" defTabSz="1043056">
              <a:spcBef>
                <a:spcPct val="0"/>
              </a:spcBef>
              <a:buFontTx/>
              <a:buChar char="-"/>
            </a:pPr>
            <a:r>
              <a:rPr lang="ru-RU" sz="1600" b="1" dirty="0" err="1" smtClean="0">
                <a:solidFill>
                  <a:srgbClr val="005AA9"/>
                </a:solidFill>
              </a:rPr>
              <a:t>Доначислено</a:t>
            </a:r>
            <a:r>
              <a:rPr lang="ru-RU" sz="1600" b="1" dirty="0" smtClean="0">
                <a:solidFill>
                  <a:srgbClr val="005AA9"/>
                </a:solidFill>
              </a:rPr>
              <a:t> по результатам </a:t>
            </a:r>
            <a:r>
              <a:rPr lang="en-US" sz="1600" b="1" dirty="0" smtClean="0">
                <a:solidFill>
                  <a:srgbClr val="005AA9"/>
                </a:solidFill>
              </a:rPr>
              <a:t> </a:t>
            </a:r>
            <a:r>
              <a:rPr lang="ru-RU" sz="1600" b="1" dirty="0" smtClean="0">
                <a:solidFill>
                  <a:srgbClr val="005AA9"/>
                </a:solidFill>
              </a:rPr>
              <a:t>выездных налоговых проверок - 135 млн руб.</a:t>
            </a:r>
          </a:p>
          <a:p>
            <a:pPr marL="285750" indent="-285750" defTabSz="1043056">
              <a:spcBef>
                <a:spcPct val="0"/>
              </a:spcBef>
              <a:buFontTx/>
              <a:buChar char="-"/>
            </a:pPr>
            <a:endParaRPr lang="ru-RU" sz="1600" b="1" dirty="0">
              <a:solidFill>
                <a:srgbClr val="005AA9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816461" y="3457233"/>
            <a:ext cx="3240360" cy="266663"/>
            <a:chOff x="1214362" y="4062975"/>
            <a:chExt cx="1644914" cy="356546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214362" y="4064230"/>
              <a:ext cx="1577497" cy="1256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>
              <a:bevelT w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4"/>
            <p:cNvSpPr txBox="1">
              <a:spLocks noChangeArrowheads="1"/>
            </p:cNvSpPr>
            <p:nvPr/>
          </p:nvSpPr>
          <p:spPr bwMode="auto">
            <a:xfrm>
              <a:off x="1296028" y="4062975"/>
              <a:ext cx="1453587" cy="34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/>
            </a:sp3d>
          </p:spPr>
          <p:txBody>
            <a:bodyPr wrap="square" lIns="70224" tIns="35113" rIns="70224" bIns="35113">
              <a:spAutoFit/>
            </a:bodyPr>
            <a:lstStyle/>
            <a:p>
              <a:pPr defTabSz="798513"/>
              <a:r>
                <a:rPr lang="en-US" altLang="ru-RU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altLang="ru-RU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 кв. 2017            2018               9 мес. 2019    </a:t>
              </a:r>
              <a:endParaRPr lang="ru-RU" alt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2076921" y="4077796"/>
              <a:ext cx="782355" cy="34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/>
            </a:sp3d>
          </p:spPr>
          <p:txBody>
            <a:bodyPr wrap="square" lIns="70224" tIns="35113" rIns="70224" bIns="35113">
              <a:spAutoFit/>
            </a:bodyPr>
            <a:lstStyle/>
            <a:p>
              <a:pPr defTabSz="798513"/>
              <a:r>
                <a:rPr lang="en-US" altLang="ru-RU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alt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Прямоугольник 7"/>
          <p:cNvSpPr/>
          <p:nvPr/>
        </p:nvSpPr>
        <p:spPr>
          <a:xfrm>
            <a:off x="2037527" y="2648872"/>
            <a:ext cx="594730" cy="8083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87824" y="3314275"/>
            <a:ext cx="615184" cy="1249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" b="1" dirty="0" smtClean="0">
              <a:solidFill>
                <a:schemeClr val="tx1"/>
              </a:solidFill>
            </a:endParaRPr>
          </a:p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54173" y="3404893"/>
            <a:ext cx="600085" cy="34289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4" tIns="35113" rIns="70224" bIns="35113" anchor="ctr"/>
          <a:lstStyle/>
          <a:p>
            <a:pPr algn="ctr" defTabSz="79949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1999472" y="2384933"/>
            <a:ext cx="706294" cy="2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square" lIns="70224" tIns="35113" rIns="70224" bIns="35113">
            <a:spAutoFit/>
          </a:bodyPr>
          <a:lstStyle/>
          <a:p>
            <a:pPr algn="ctr" defTabSz="798513"/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25,7 </a:t>
            </a:r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34"/>
          <p:cNvSpPr txBox="1">
            <a:spLocks noChangeArrowheads="1"/>
          </p:cNvSpPr>
          <p:nvPr/>
        </p:nvSpPr>
        <p:spPr bwMode="auto">
          <a:xfrm>
            <a:off x="1078871" y="3171949"/>
            <a:ext cx="706294" cy="2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square" lIns="70224" tIns="35113" rIns="70224" bIns="35113">
            <a:spAutoFit/>
          </a:bodyPr>
          <a:lstStyle/>
          <a:p>
            <a:pPr algn="ctr" defTabSz="798513"/>
            <a:r>
              <a:rPr lang="en-US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4"/>
          <p:cNvSpPr txBox="1">
            <a:spLocks noChangeArrowheads="1"/>
          </p:cNvSpPr>
          <p:nvPr/>
        </p:nvSpPr>
        <p:spPr bwMode="auto">
          <a:xfrm>
            <a:off x="2942269" y="3058697"/>
            <a:ext cx="706294" cy="2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/>
          </a:sp3d>
        </p:spPr>
        <p:txBody>
          <a:bodyPr wrap="square" lIns="70224" tIns="35113" rIns="70224" bIns="35113">
            <a:spAutoFit/>
          </a:bodyPr>
          <a:lstStyle/>
          <a:p>
            <a:pPr algn="ctr" defTabSz="798513"/>
            <a:r>
              <a:rPr lang="ru-RU" alt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3,1</a:t>
            </a:r>
            <a:endParaRPr lang="ru-RU" alt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16" y="2674424"/>
            <a:ext cx="3755407" cy="219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9" y="3773140"/>
            <a:ext cx="3812800" cy="109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02638" y="4398963"/>
            <a:ext cx="504825" cy="5127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7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8"/>
          <p:cNvSpPr>
            <a:spLocks noGrp="1"/>
          </p:cNvSpPr>
          <p:nvPr>
            <p:ph type="title"/>
          </p:nvPr>
        </p:nvSpPr>
        <p:spPr>
          <a:xfrm>
            <a:off x="767778" y="293451"/>
            <a:ext cx="7548638" cy="946151"/>
          </a:xfrm>
        </p:spPr>
        <p:txBody>
          <a:bodyPr/>
          <a:lstStyle/>
          <a:p>
            <a:pPr algn="ctr" defTabSz="815975" fontAlgn="base">
              <a:spcAft>
                <a:spcPct val="0"/>
              </a:spcAft>
            </a:pPr>
            <a:r>
              <a:rPr lang="ru-RU" altLang="ru-RU" sz="2200" dirty="0" smtClean="0">
                <a:solidFill>
                  <a:srgbClr val="0070C0"/>
                </a:solidFill>
              </a:rPr>
              <a:t>В Омской области значительно вырос экспорт зерна</a:t>
            </a:r>
            <a:endParaRPr lang="ru-RU" altLang="ru-RU" sz="22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80997531"/>
              </p:ext>
            </p:extLst>
          </p:nvPr>
        </p:nvGraphicFramePr>
        <p:xfrm>
          <a:off x="287524" y="1131590"/>
          <a:ext cx="399644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987574"/>
            <a:ext cx="4608512" cy="50405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 fontScale="62500" lnSpcReduction="20000"/>
          </a:bodyPr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515966"/>
            <a:ext cx="3600400" cy="28803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Омская область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90099684"/>
              </p:ext>
            </p:extLst>
          </p:nvPr>
        </p:nvGraphicFramePr>
        <p:xfrm>
          <a:off x="4427984" y="1131590"/>
          <a:ext cx="412245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44008" y="4515966"/>
            <a:ext cx="3672408" cy="28803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Сибирский ФО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822635" y="375812"/>
            <a:ext cx="7337192" cy="683771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C00000"/>
                </a:solidFill>
              </a:rPr>
              <a:t>ИНФОРМАЦИОННЫЙ РЕСУРС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>
                <a:solidFill>
                  <a:srgbClr val="0070C0"/>
                </a:solidFill>
              </a:rPr>
              <a:t>Вид на сайте Хартия-АПК.РФ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6" r="2248" b="13828"/>
          <a:stretch>
            <a:fillRect/>
          </a:stretch>
        </p:blipFill>
        <p:spPr bwMode="auto">
          <a:xfrm>
            <a:off x="611560" y="1113588"/>
            <a:ext cx="7743724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02638" y="4398963"/>
            <a:ext cx="504825" cy="5127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8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635" y="375810"/>
            <a:ext cx="7337192" cy="629765"/>
          </a:xfrm>
        </p:spPr>
        <p:txBody>
          <a:bodyPr>
            <a:noAutofit/>
          </a:bodyPr>
          <a:lstStyle/>
          <a:p>
            <a:pPr algn="ctr" defTabSz="816296">
              <a:defRPr/>
            </a:pPr>
            <a:r>
              <a:rPr lang="ru-RU" sz="2200" dirty="0">
                <a:solidFill>
                  <a:srgbClr val="C00000"/>
                </a:solidFill>
              </a:rPr>
              <a:t>ИНФОРМАЦИОННЫЙ РЕСУРС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СИСТЕМА ВЗАИМОДЕЙСТВИЯ 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324" y="3410117"/>
            <a:ext cx="3765741" cy="102611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>
              <a:spcBef>
                <a:spcPct val="0"/>
              </a:spcBef>
            </a:pPr>
            <a:r>
              <a:rPr lang="ru-RU" sz="1600" b="1" dirty="0" smtClean="0">
                <a:solidFill>
                  <a:srgbClr val="005AA9"/>
                </a:solidFill>
              </a:rPr>
              <a:t> </a:t>
            </a:r>
            <a:endParaRPr lang="ru-RU" sz="1600" b="1" dirty="0">
              <a:solidFill>
                <a:srgbClr val="005AA9"/>
              </a:solidFill>
            </a:endParaRPr>
          </a:p>
          <a:p>
            <a:pPr defTabSz="1043056">
              <a:spcBef>
                <a:spcPct val="0"/>
              </a:spcBef>
            </a:pPr>
            <a:endParaRPr lang="ru-RU" sz="1600" i="1" dirty="0" smtClean="0">
              <a:solidFill>
                <a:srgbClr val="005AA9"/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807397" y="1429010"/>
            <a:ext cx="520708" cy="743868"/>
            <a:chOff x="0" y="3217380"/>
            <a:chExt cx="520708" cy="7438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Нашивка 37"/>
            <p:cNvSpPr/>
            <p:nvPr/>
          </p:nvSpPr>
          <p:spPr>
            <a:xfrm rot="5400000">
              <a:off x="-111580" y="3328960"/>
              <a:ext cx="743868" cy="520707"/>
            </a:xfrm>
            <a:prstGeom prst="chevron">
              <a:avLst/>
            </a:prstGeom>
            <a:gradFill rotWithShape="0">
              <a:gsLst>
                <a:gs pos="0">
                  <a:srgbClr val="C60000"/>
                </a:gs>
                <a:gs pos="80000">
                  <a:srgbClr val="C60000"/>
                </a:gs>
                <a:gs pos="100000">
                  <a:srgbClr val="C00000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203692"/>
                <a:satOff val="10483"/>
                <a:lumOff val="20173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shade val="80000"/>
                <a:hueOff val="203692"/>
                <a:satOff val="10483"/>
                <a:lumOff val="201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1" y="3477734"/>
              <a:ext cx="520707" cy="2231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ru-RU" sz="1500" dirty="0">
                <a:solidFill>
                  <a:prstClr val="white"/>
                </a:solidFill>
                <a:latin typeface="PF DinDisplay Pro Medium" panose="02000506000000020004" pitchFamily="2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807396" y="2400057"/>
            <a:ext cx="520708" cy="743868"/>
            <a:chOff x="0" y="3217380"/>
            <a:chExt cx="520708" cy="7438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1" name="Нашивка 40"/>
            <p:cNvSpPr/>
            <p:nvPr/>
          </p:nvSpPr>
          <p:spPr>
            <a:xfrm rot="5400000">
              <a:off x="-111580" y="3328960"/>
              <a:ext cx="743868" cy="520707"/>
            </a:xfrm>
            <a:prstGeom prst="chevron">
              <a:avLst/>
            </a:prstGeom>
            <a:gradFill rotWithShape="0">
              <a:gsLst>
                <a:gs pos="0">
                  <a:srgbClr val="C60000"/>
                </a:gs>
                <a:gs pos="80000">
                  <a:srgbClr val="C60000"/>
                </a:gs>
                <a:gs pos="100000">
                  <a:srgbClr val="C00000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203692"/>
                <a:satOff val="10483"/>
                <a:lumOff val="20173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shade val="80000"/>
                <a:hueOff val="203692"/>
                <a:satOff val="10483"/>
                <a:lumOff val="201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1" y="3477734"/>
              <a:ext cx="520707" cy="2231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ru-RU" sz="1500" dirty="0">
                <a:solidFill>
                  <a:prstClr val="white"/>
                </a:solidFill>
                <a:latin typeface="PF DinDisplay Pro Medium" panose="02000506000000020004" pitchFamily="2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807395" y="3385349"/>
            <a:ext cx="520708" cy="743868"/>
            <a:chOff x="0" y="3217380"/>
            <a:chExt cx="520708" cy="7438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Нашивка 43"/>
            <p:cNvSpPr/>
            <p:nvPr/>
          </p:nvSpPr>
          <p:spPr>
            <a:xfrm rot="5400000">
              <a:off x="-111580" y="3328960"/>
              <a:ext cx="743868" cy="520707"/>
            </a:xfrm>
            <a:prstGeom prst="chevron">
              <a:avLst/>
            </a:prstGeom>
            <a:gradFill rotWithShape="0">
              <a:gsLst>
                <a:gs pos="0">
                  <a:srgbClr val="C60000"/>
                </a:gs>
                <a:gs pos="80000">
                  <a:srgbClr val="C60000"/>
                </a:gs>
                <a:gs pos="100000">
                  <a:srgbClr val="C00000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203692"/>
                <a:satOff val="10483"/>
                <a:lumOff val="20173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shade val="80000"/>
                <a:hueOff val="203692"/>
                <a:satOff val="10483"/>
                <a:lumOff val="201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Нашивка 4"/>
            <p:cNvSpPr/>
            <p:nvPr/>
          </p:nvSpPr>
          <p:spPr>
            <a:xfrm>
              <a:off x="1" y="3477734"/>
              <a:ext cx="520707" cy="2231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ru-RU" sz="1500" dirty="0">
                <a:solidFill>
                  <a:prstClr val="white"/>
                </a:solidFill>
                <a:latin typeface="PF DinDisplay Pro Medium" panose="02000506000000020004" pitchFamily="2" charset="0"/>
              </a:endParaRPr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1751429" y="1430931"/>
            <a:ext cx="1095108" cy="7048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dirty="0" smtClean="0">
                <a:solidFill>
                  <a:srgbClr val="002060"/>
                </a:solidFill>
              </a:rPr>
              <a:t>ИФНС</a:t>
            </a:r>
            <a:endParaRPr kumimoji="1" lang="ru-RU" dirty="0">
              <a:solidFill>
                <a:srgbClr val="002060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763688" y="2400056"/>
            <a:ext cx="1095108" cy="7048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200" dirty="0">
                <a:solidFill>
                  <a:srgbClr val="002060"/>
                </a:solidFill>
              </a:rPr>
              <a:t>Участники рынка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342714" y="1429009"/>
            <a:ext cx="1095108" cy="7048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200" dirty="0">
                <a:solidFill>
                  <a:srgbClr val="002060"/>
                </a:solidFill>
              </a:rPr>
              <a:t>Участники рынка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70826" y="3385349"/>
            <a:ext cx="1095108" cy="7048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200" dirty="0">
                <a:solidFill>
                  <a:srgbClr val="002060"/>
                </a:solidFill>
              </a:rPr>
              <a:t>Участники рынка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311460" y="3385349"/>
            <a:ext cx="1095108" cy="7048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200" dirty="0" smtClean="0">
                <a:solidFill>
                  <a:srgbClr val="002060"/>
                </a:solidFill>
              </a:rPr>
              <a:t>Ассоциация </a:t>
            </a:r>
            <a:endParaRPr kumimoji="1" lang="ru-RU" dirty="0">
              <a:solidFill>
                <a:prstClr val="white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297982" y="2400056"/>
            <a:ext cx="1095108" cy="7048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200" dirty="0">
                <a:solidFill>
                  <a:srgbClr val="002060"/>
                </a:solidFill>
              </a:rPr>
              <a:t>Участники рынка</a:t>
            </a:r>
          </a:p>
        </p:txBody>
      </p:sp>
      <p:sp>
        <p:nvSpPr>
          <p:cNvPr id="52" name="Крест 51"/>
          <p:cNvSpPr/>
          <p:nvPr/>
        </p:nvSpPr>
        <p:spPr>
          <a:xfrm>
            <a:off x="2879412" y="1535955"/>
            <a:ext cx="432048" cy="410344"/>
          </a:xfrm>
          <a:prstGeom prst="plu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>
              <a:solidFill>
                <a:prstClr val="white"/>
              </a:solidFill>
            </a:endParaRPr>
          </a:p>
        </p:txBody>
      </p:sp>
      <p:sp>
        <p:nvSpPr>
          <p:cNvPr id="53" name="Крест 52"/>
          <p:cNvSpPr/>
          <p:nvPr/>
        </p:nvSpPr>
        <p:spPr>
          <a:xfrm>
            <a:off x="2878054" y="3512830"/>
            <a:ext cx="432048" cy="410344"/>
          </a:xfrm>
          <a:prstGeom prst="plu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>
              <a:solidFill>
                <a:prstClr val="white"/>
              </a:solidFill>
            </a:endParaRPr>
          </a:p>
        </p:txBody>
      </p:sp>
      <p:sp>
        <p:nvSpPr>
          <p:cNvPr id="54" name="Крест 53"/>
          <p:cNvSpPr/>
          <p:nvPr/>
        </p:nvSpPr>
        <p:spPr>
          <a:xfrm>
            <a:off x="2865441" y="2518399"/>
            <a:ext cx="432048" cy="410344"/>
          </a:xfrm>
          <a:prstGeom prst="plu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>
              <a:solidFill>
                <a:prstClr val="white"/>
              </a:solidFill>
            </a:endParaRPr>
          </a:p>
        </p:txBody>
      </p:sp>
      <p:sp>
        <p:nvSpPr>
          <p:cNvPr id="55" name="Выноска со стрелкой влево 54"/>
          <p:cNvSpPr/>
          <p:nvPr/>
        </p:nvSpPr>
        <p:spPr>
          <a:xfrm>
            <a:off x="4461809" y="1403548"/>
            <a:ext cx="3917945" cy="730344"/>
          </a:xfrm>
          <a:prstGeom prst="leftArrowCallout">
            <a:avLst>
              <a:gd name="adj1" fmla="val 25000"/>
              <a:gd name="adj2" fmla="val 25000"/>
              <a:gd name="adj3" fmla="val 47323"/>
              <a:gd name="adj4" fmla="val 90678"/>
            </a:avLst>
          </a:prstGeom>
          <a:solidFill>
            <a:schemeClr val="bg1"/>
          </a:solidFill>
          <a:ln>
            <a:solidFill>
              <a:srgbClr val="C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1600" dirty="0" smtClean="0">
              <a:solidFill>
                <a:srgbClr val="C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dirty="0" smtClean="0">
                <a:solidFill>
                  <a:srgbClr val="C00000"/>
                </a:solidFill>
              </a:rPr>
              <a:t>Информирование </a:t>
            </a:r>
            <a:r>
              <a:rPr kumimoji="1" lang="ru-RU" sz="1600" dirty="0">
                <a:solidFill>
                  <a:srgbClr val="C00000"/>
                </a:solidFill>
              </a:rPr>
              <a:t>о «разрывах»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dirty="0">
              <a:solidFill>
                <a:prstClr val="white"/>
              </a:solidFill>
            </a:endParaRPr>
          </a:p>
        </p:txBody>
      </p:sp>
      <p:sp>
        <p:nvSpPr>
          <p:cNvPr id="56" name="Выноска со стрелкой влево 55"/>
          <p:cNvSpPr/>
          <p:nvPr/>
        </p:nvSpPr>
        <p:spPr>
          <a:xfrm>
            <a:off x="4406569" y="2372028"/>
            <a:ext cx="3917945" cy="730344"/>
          </a:xfrm>
          <a:prstGeom prst="leftArrowCallout">
            <a:avLst>
              <a:gd name="adj1" fmla="val 25000"/>
              <a:gd name="adj2" fmla="val 25000"/>
              <a:gd name="adj3" fmla="val 47323"/>
              <a:gd name="adj4" fmla="val 90678"/>
            </a:avLst>
          </a:prstGeom>
          <a:solidFill>
            <a:schemeClr val="bg1"/>
          </a:solidFill>
          <a:ln>
            <a:solidFill>
              <a:srgbClr val="C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1600" dirty="0" smtClean="0">
              <a:solidFill>
                <a:srgbClr val="C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dirty="0" smtClean="0">
                <a:solidFill>
                  <a:srgbClr val="C00000"/>
                </a:solidFill>
              </a:rPr>
              <a:t>Взаимодействие по урегулированию </a:t>
            </a:r>
            <a:r>
              <a:rPr kumimoji="1" lang="ru-RU" sz="1600" dirty="0">
                <a:solidFill>
                  <a:srgbClr val="C00000"/>
                </a:solidFill>
              </a:rPr>
              <a:t>«</a:t>
            </a:r>
            <a:r>
              <a:rPr kumimoji="1" lang="ru-RU" sz="1600" dirty="0" smtClean="0">
                <a:solidFill>
                  <a:srgbClr val="C00000"/>
                </a:solidFill>
              </a:rPr>
              <a:t>разрывов»</a:t>
            </a:r>
            <a:endParaRPr kumimoji="1" lang="ru-RU" sz="1600" dirty="0">
              <a:solidFill>
                <a:srgbClr val="C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dirty="0">
              <a:solidFill>
                <a:prstClr val="white"/>
              </a:solidFill>
            </a:endParaRPr>
          </a:p>
        </p:txBody>
      </p:sp>
      <p:sp>
        <p:nvSpPr>
          <p:cNvPr id="57" name="Выноска со стрелкой влево 56"/>
          <p:cNvSpPr/>
          <p:nvPr/>
        </p:nvSpPr>
        <p:spPr>
          <a:xfrm>
            <a:off x="4409992" y="3352829"/>
            <a:ext cx="3917945" cy="730344"/>
          </a:xfrm>
          <a:prstGeom prst="leftArrowCallout">
            <a:avLst>
              <a:gd name="adj1" fmla="val 25000"/>
              <a:gd name="adj2" fmla="val 25000"/>
              <a:gd name="adj3" fmla="val 47323"/>
              <a:gd name="adj4" fmla="val 90678"/>
            </a:avLst>
          </a:prstGeom>
          <a:solidFill>
            <a:schemeClr val="bg1"/>
          </a:solidFill>
          <a:ln>
            <a:solidFill>
              <a:srgbClr val="C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1600" dirty="0" smtClean="0">
              <a:solidFill>
                <a:srgbClr val="C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dirty="0" smtClean="0">
                <a:solidFill>
                  <a:srgbClr val="C00000"/>
                </a:solidFill>
              </a:rPr>
              <a:t>Формирование </a:t>
            </a:r>
            <a:r>
              <a:rPr kumimoji="1" lang="ru-RU" sz="1600" dirty="0" err="1" smtClean="0">
                <a:solidFill>
                  <a:srgbClr val="C00000"/>
                </a:solidFill>
              </a:rPr>
              <a:t>Информресурса</a:t>
            </a:r>
            <a:endParaRPr kumimoji="1" lang="ru-RU" sz="1600" dirty="0">
              <a:solidFill>
                <a:srgbClr val="C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dirty="0">
              <a:solidFill>
                <a:prstClr val="white"/>
              </a:solidFill>
            </a:endParaRPr>
          </a:p>
        </p:txBody>
      </p:sp>
      <p:sp>
        <p:nvSpPr>
          <p:cNvPr id="2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02638" y="4398963"/>
            <a:ext cx="504825" cy="5127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9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822635" y="375812"/>
            <a:ext cx="7337192" cy="683771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C00000"/>
                </a:solidFill>
              </a:rPr>
              <a:t>ИНФОРМАЦИОННЫЙ РЕСУРС</a:t>
            </a:r>
            <a:br>
              <a:rPr lang="ru-RU" sz="2200" dirty="0">
                <a:solidFill>
                  <a:srgbClr val="C00000"/>
                </a:solidFill>
              </a:rPr>
            </a:br>
            <a:r>
              <a:rPr lang="ru-RU" sz="2200" dirty="0" smtClean="0">
                <a:solidFill>
                  <a:srgbClr val="C00000"/>
                </a:solidFill>
              </a:rPr>
              <a:t>в части налогоплательщиков Омской области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67132" y="2355726"/>
            <a:ext cx="2466027" cy="22142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dirty="0" smtClean="0">
                <a:solidFill>
                  <a:srgbClr val="002060"/>
                </a:solidFill>
              </a:rPr>
              <a:t>В ресурсе отражена информация в отношении налогоплательщиков Омской области: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dirty="0" smtClean="0">
                <a:solidFill>
                  <a:srgbClr val="002060"/>
                </a:solidFill>
              </a:rPr>
              <a:t>170</a:t>
            </a:r>
            <a:endParaRPr kumimoji="1" lang="ru-RU" sz="1600" dirty="0">
              <a:solidFill>
                <a:srgbClr val="00206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sz="1600" dirty="0" smtClean="0">
              <a:solidFill>
                <a:srgbClr val="00206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dirty="0" smtClean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20891" y="1167594"/>
            <a:ext cx="2412268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400" dirty="0" smtClean="0">
                <a:solidFill>
                  <a:srgbClr val="002060"/>
                </a:solidFill>
              </a:rPr>
              <a:t>Направлено 17 информационных писем о несформированных источниках по НДС</a:t>
            </a:r>
            <a:endParaRPr kumimoji="1"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6" r="2248" b="13828"/>
          <a:stretch>
            <a:fillRect/>
          </a:stretch>
        </p:blipFill>
        <p:spPr bwMode="auto">
          <a:xfrm>
            <a:off x="500684" y="1167594"/>
            <a:ext cx="52565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292077" y="3769956"/>
            <a:ext cx="1150105" cy="1332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292081" y="4237266"/>
            <a:ext cx="1150105" cy="1332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02638" y="4398963"/>
            <a:ext cx="504825" cy="5127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10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39702"/>
            <a:ext cx="8784976" cy="1440155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200" dirty="0">
                <a:latin typeface="+mn-lt"/>
                <a:cs typeface="Arial" panose="020B0604020202020204" pitchFamily="34" charset="0"/>
              </a:rPr>
            </a:br>
            <a:r>
              <a:rPr lang="ru-RU" sz="2200" dirty="0" smtClean="0">
                <a:latin typeface="+mn-lt"/>
                <a:cs typeface="Arial" panose="020B0604020202020204" pitchFamily="34" charset="0"/>
              </a:rPr>
              <a:t>Спасибо за внимание</a:t>
            </a:r>
            <a:r>
              <a:rPr lang="en-US" sz="2200" dirty="0" smtClean="0">
                <a:latin typeface="+mn-lt"/>
                <a:cs typeface="Arial" panose="020B0604020202020204" pitchFamily="34" charset="0"/>
              </a:rPr>
              <a:t>!</a:t>
            </a:r>
            <a:endParaRPr lang="ru-RU" sz="2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5" y="2765387"/>
            <a:ext cx="8784978" cy="110251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cs typeface="Arial" pitchFamily="34" charset="0"/>
              </a:rPr>
              <a:t>«</a:t>
            </a:r>
            <a:r>
              <a:rPr lang="ru-RU" sz="2200" dirty="0">
                <a:cs typeface="Arial" panose="020B0604020202020204" pitchFamily="34" charset="0"/>
              </a:rPr>
              <a:t>Публичные </a:t>
            </a:r>
            <a:r>
              <a:rPr lang="ru-RU" sz="2200" dirty="0" smtClean="0">
                <a:cs typeface="Arial" panose="020B0604020202020204" pitchFamily="34" charset="0"/>
              </a:rPr>
              <a:t>обсуждения </a:t>
            </a:r>
            <a:r>
              <a:rPr lang="ru-RU" sz="2200" dirty="0">
                <a:cs typeface="Arial" panose="020B0604020202020204" pitchFamily="34" charset="0"/>
              </a:rPr>
              <a:t>УФНС России по Омской области по вопросам правоприменительной практики налоговых органов и соблюдения обязательных требований при проведении </a:t>
            </a:r>
            <a:r>
              <a:rPr lang="ru-RU" sz="2200" dirty="0" smtClean="0">
                <a:cs typeface="Arial" panose="020B0604020202020204" pitchFamily="34" charset="0"/>
              </a:rPr>
              <a:t/>
            </a:r>
            <a:br>
              <a:rPr lang="ru-RU" sz="2200" dirty="0" smtClean="0">
                <a:cs typeface="Arial" panose="020B0604020202020204" pitchFamily="34" charset="0"/>
              </a:rPr>
            </a:br>
            <a:r>
              <a:rPr lang="ru-RU" sz="2200" dirty="0" smtClean="0">
                <a:cs typeface="Arial" panose="020B0604020202020204" pitchFamily="34" charset="0"/>
              </a:rPr>
              <a:t>контрольно-надзорной </a:t>
            </a:r>
            <a:r>
              <a:rPr lang="ru-RU" sz="2200" dirty="0">
                <a:cs typeface="Arial" panose="020B0604020202020204" pitchFamily="34" charset="0"/>
              </a:rPr>
              <a:t>деятельности на </a:t>
            </a:r>
            <a:r>
              <a:rPr lang="ru-RU" sz="2200" dirty="0" smtClean="0">
                <a:cs typeface="Arial" panose="020B0604020202020204" pitchFamily="34" charset="0"/>
              </a:rPr>
              <a:t>201</a:t>
            </a:r>
            <a:r>
              <a:rPr lang="en-US" sz="2200" dirty="0" smtClean="0">
                <a:cs typeface="Arial" panose="020B0604020202020204" pitchFamily="34" charset="0"/>
              </a:rPr>
              <a:t>9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>
                <a:cs typeface="Arial" panose="020B0604020202020204" pitchFamily="34" charset="0"/>
              </a:rPr>
              <a:t>год</a:t>
            </a:r>
            <a:r>
              <a:rPr lang="ru-RU" sz="2400" dirty="0" smtClean="0">
                <a:cs typeface="Arial" pitchFamily="34" charset="0"/>
              </a:rPr>
              <a:t>»</a:t>
            </a: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648" y="4515966"/>
            <a:ext cx="7272808" cy="4320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endParaRPr lang="ru-RU" sz="1600" b="1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200" b="1" dirty="0" smtClean="0">
                <a:cs typeface="Arial" pitchFamily="34" charset="0"/>
              </a:rPr>
              <a:t>28.11.2019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61959" y="1830392"/>
            <a:ext cx="8358187" cy="741363"/>
          </a:xfrm>
          <a:prstGeom prst="rect">
            <a:avLst/>
          </a:prstGeom>
        </p:spPr>
        <p:txBody>
          <a:bodyPr lIns="91369" tIns="45684" rIns="91369" bIns="45684" anchor="ctr"/>
          <a:lstStyle/>
          <a:p>
            <a:pPr algn="ctr" defTabSz="9136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white"/>
                </a:solidFill>
                <a:cs typeface="Arial" pitchFamily="34" charset="0"/>
              </a:rPr>
              <a:t>УФНС России по 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54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8"/>
          <p:cNvSpPr>
            <a:spLocks noGrp="1"/>
          </p:cNvSpPr>
          <p:nvPr>
            <p:ph type="title"/>
          </p:nvPr>
        </p:nvSpPr>
        <p:spPr>
          <a:xfrm>
            <a:off x="653665" y="311150"/>
            <a:ext cx="7548638" cy="946151"/>
          </a:xfrm>
        </p:spPr>
        <p:txBody>
          <a:bodyPr/>
          <a:lstStyle/>
          <a:p>
            <a:pPr algn="ctr"/>
            <a:r>
              <a:rPr lang="ru-RU" altLang="ru-RU" sz="2200" dirty="0" smtClean="0">
                <a:solidFill>
                  <a:srgbClr val="0070C0"/>
                </a:solidFill>
              </a:rPr>
              <a:t>За 2018 год снизились поступления в бюджет от получателей субсидий в сфере сельского хозяйства</a:t>
            </a:r>
            <a:endParaRPr lang="ru-RU" altLang="ru-RU" sz="22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51990650"/>
              </p:ext>
            </p:extLst>
          </p:nvPr>
        </p:nvGraphicFramePr>
        <p:xfrm>
          <a:off x="361950" y="1779662"/>
          <a:ext cx="4066033" cy="323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251520" y="1347614"/>
            <a:ext cx="4176464" cy="463599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kern="1200" dirty="0" smtClean="0">
                <a:latin typeface="+mj-lt"/>
                <a:ea typeface="+mj-ea"/>
                <a:cs typeface="+mj-cs"/>
              </a:rPr>
              <a:t>Поступления от получателей субсидий, млн рублей</a:t>
            </a:r>
            <a:endParaRPr kumimoji="0" lang="ru-RU" sz="180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9842" y="3321005"/>
            <a:ext cx="828000" cy="43204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-14,3 %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03102766"/>
              </p:ext>
            </p:extLst>
          </p:nvPr>
        </p:nvGraphicFramePr>
        <p:xfrm>
          <a:off x="4355976" y="1779662"/>
          <a:ext cx="4141043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4536856" y="1347614"/>
            <a:ext cx="4176464" cy="463599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kern="1200" dirty="0" smtClean="0">
                <a:latin typeface="+mj-lt"/>
                <a:ea typeface="+mj-ea"/>
                <a:cs typeface="+mj-cs"/>
              </a:rPr>
              <a:t>Поступления всей сельхоз отрасли,</a:t>
            </a:r>
          </a:p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kern="1200" dirty="0" smtClean="0">
                <a:latin typeface="+mj-lt"/>
                <a:ea typeface="+mj-ea"/>
                <a:cs typeface="+mj-cs"/>
              </a:rPr>
              <a:t>млн рублей</a:t>
            </a:r>
            <a:endParaRPr kumimoji="0" lang="ru-RU" sz="180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9341" y="2065048"/>
            <a:ext cx="668056" cy="34172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+13%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984" y="2283718"/>
            <a:ext cx="684000" cy="43204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+12%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8"/>
          <p:cNvSpPr>
            <a:spLocks noGrp="1"/>
          </p:cNvSpPr>
          <p:nvPr>
            <p:ph type="title"/>
          </p:nvPr>
        </p:nvSpPr>
        <p:spPr>
          <a:xfrm>
            <a:off x="662947" y="308634"/>
            <a:ext cx="7548638" cy="946151"/>
          </a:xfrm>
        </p:spPr>
        <p:txBody>
          <a:bodyPr/>
          <a:lstStyle/>
          <a:p>
            <a:pPr algn="ctr"/>
            <a:r>
              <a:rPr lang="ru-RU" altLang="ru-RU" sz="2200" dirty="0" smtClean="0">
                <a:solidFill>
                  <a:srgbClr val="0070C0"/>
                </a:solidFill>
              </a:rPr>
              <a:t>Снизилась доля поступлений получателей субсидий о</a:t>
            </a:r>
            <a:r>
              <a:rPr lang="ru-RU" altLang="ru-RU" sz="2200" dirty="0">
                <a:solidFill>
                  <a:srgbClr val="0070C0"/>
                </a:solidFill>
              </a:rPr>
              <a:t>т</a:t>
            </a:r>
            <a:r>
              <a:rPr lang="ru-RU" altLang="ru-RU" sz="2200" dirty="0" smtClean="0">
                <a:solidFill>
                  <a:srgbClr val="0070C0"/>
                </a:solidFill>
              </a:rPr>
              <a:t> всей сельскохозяйственной отрасли</a:t>
            </a:r>
            <a:endParaRPr lang="ru-RU" altLang="ru-RU" sz="22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63147553"/>
              </p:ext>
            </p:extLst>
          </p:nvPr>
        </p:nvGraphicFramePr>
        <p:xfrm>
          <a:off x="2411760" y="699542"/>
          <a:ext cx="4032448" cy="270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1635646"/>
            <a:ext cx="2376264" cy="86409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2018 год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6718618"/>
              </p:ext>
            </p:extLst>
          </p:nvPr>
        </p:nvGraphicFramePr>
        <p:xfrm>
          <a:off x="2483768" y="2931790"/>
          <a:ext cx="3960440" cy="233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51520" y="3723878"/>
            <a:ext cx="2376264" cy="78134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2017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28184" y="2859782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3056" fontAlgn="auto">
              <a:spcAft>
                <a:spcPts val="0"/>
              </a:spcAft>
            </a:pPr>
            <a:r>
              <a:rPr lang="ru-RU" sz="2800" dirty="0" smtClean="0"/>
              <a:t>-16 </a:t>
            </a:r>
            <a:r>
              <a:rPr lang="ru-RU" sz="2800" dirty="0" err="1"/>
              <a:t>п.п</a:t>
            </a:r>
            <a:r>
              <a:rPr lang="ru-RU" sz="2800" dirty="0"/>
              <a:t>.</a:t>
            </a:r>
          </a:p>
        </p:txBody>
      </p:sp>
      <p:sp>
        <p:nvSpPr>
          <p:cNvPr id="8" name="Выгнутая вниз стрелка 7"/>
          <p:cNvSpPr/>
          <p:nvPr/>
        </p:nvSpPr>
        <p:spPr>
          <a:xfrm rot="16200000">
            <a:off x="5796136" y="1984943"/>
            <a:ext cx="2952328" cy="2088232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8"/>
          <p:cNvSpPr>
            <a:spLocks noGrp="1"/>
          </p:cNvSpPr>
          <p:nvPr>
            <p:ph type="title"/>
          </p:nvPr>
        </p:nvSpPr>
        <p:spPr>
          <a:xfrm>
            <a:off x="654321" y="351766"/>
            <a:ext cx="7548638" cy="946151"/>
          </a:xfrm>
        </p:spPr>
        <p:txBody>
          <a:bodyPr/>
          <a:lstStyle/>
          <a:p>
            <a:pPr algn="ctr"/>
            <a:r>
              <a:rPr lang="ru-RU" sz="2200" dirty="0">
                <a:solidFill>
                  <a:srgbClr val="0070C0"/>
                </a:solidFill>
              </a:rPr>
              <a:t>Наибольшая доля налоговых </a:t>
            </a:r>
            <a:r>
              <a:rPr lang="ru-RU" sz="2200" dirty="0" smtClean="0">
                <a:solidFill>
                  <a:srgbClr val="0070C0"/>
                </a:solidFill>
              </a:rPr>
              <a:t>платежей</a:t>
            </a:r>
            <a:br>
              <a:rPr lang="ru-RU" sz="2200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70C0"/>
                </a:solidFill>
              </a:rPr>
              <a:t>приходится на НДФЛ, </a:t>
            </a:r>
            <a:r>
              <a:rPr lang="ru-RU" sz="2200" dirty="0">
                <a:solidFill>
                  <a:srgbClr val="0070C0"/>
                </a:solidFill>
              </a:rPr>
              <a:t>ЕСХН и налог на имущество</a:t>
            </a:r>
            <a:endParaRPr lang="ru-RU" altLang="ru-RU" sz="22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91699272"/>
              </p:ext>
            </p:extLst>
          </p:nvPr>
        </p:nvGraphicFramePr>
        <p:xfrm>
          <a:off x="251520" y="1155940"/>
          <a:ext cx="8208912" cy="37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88224" y="1491630"/>
            <a:ext cx="1872208" cy="64807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2018 год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9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827" y="325887"/>
            <a:ext cx="7548638" cy="946151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</a:rPr>
              <a:t>Наибольшее снижение показал налог на прибыль и НДС, вырос ЕСХН и налог на имущество</a:t>
            </a:r>
            <a:endParaRPr lang="ru-RU" sz="2200" dirty="0">
              <a:solidFill>
                <a:srgbClr val="0070C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10916779"/>
              </p:ext>
            </p:extLst>
          </p:nvPr>
        </p:nvGraphicFramePr>
        <p:xfrm>
          <a:off x="251520" y="1233578"/>
          <a:ext cx="8208912" cy="3678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8"/>
          <p:cNvSpPr>
            <a:spLocks noGrp="1"/>
          </p:cNvSpPr>
          <p:nvPr>
            <p:ph type="title"/>
          </p:nvPr>
        </p:nvSpPr>
        <p:spPr>
          <a:xfrm>
            <a:off x="653665" y="291381"/>
            <a:ext cx="7548638" cy="946151"/>
          </a:xfrm>
        </p:spPr>
        <p:txBody>
          <a:bodyPr/>
          <a:lstStyle/>
          <a:p>
            <a:pPr algn="ctr"/>
            <a:r>
              <a:rPr lang="ru-RU" altLang="ru-RU" sz="2200" dirty="0" smtClean="0">
                <a:solidFill>
                  <a:srgbClr val="0070C0"/>
                </a:solidFill>
              </a:rPr>
              <a:t>За </a:t>
            </a:r>
            <a:r>
              <a:rPr lang="ru-RU" altLang="ru-RU" sz="2200" dirty="0">
                <a:solidFill>
                  <a:srgbClr val="0070C0"/>
                </a:solidFill>
              </a:rPr>
              <a:t>1 полугодие 2019 года </a:t>
            </a:r>
            <a:r>
              <a:rPr lang="ru-RU" altLang="ru-RU" sz="2200" dirty="0" smtClean="0">
                <a:solidFill>
                  <a:srgbClr val="0070C0"/>
                </a:solidFill>
              </a:rPr>
              <a:t>выросли поступления в бюджет от получателей субсидий в сфере сельского хозяйства</a:t>
            </a:r>
            <a:endParaRPr lang="ru-RU" altLang="ru-RU" sz="22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35788991"/>
              </p:ext>
            </p:extLst>
          </p:nvPr>
        </p:nvGraphicFramePr>
        <p:xfrm>
          <a:off x="179512" y="1579413"/>
          <a:ext cx="4248472" cy="3440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251520" y="1347614"/>
            <a:ext cx="4176464" cy="463599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kern="1200" dirty="0" smtClean="0">
                <a:latin typeface="+mj-lt"/>
                <a:ea typeface="+mj-ea"/>
                <a:cs typeface="+mj-cs"/>
              </a:rPr>
              <a:t>Поступления от получателей субсидий, </a:t>
            </a:r>
          </a:p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kern="1200" dirty="0" smtClean="0">
                <a:latin typeface="+mj-lt"/>
                <a:ea typeface="+mj-ea"/>
                <a:cs typeface="+mj-cs"/>
              </a:rPr>
              <a:t>млн рублей</a:t>
            </a: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3219822"/>
            <a:ext cx="720080" cy="43204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+42%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3657" y="3003798"/>
            <a:ext cx="648072" cy="43204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+4%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91336270"/>
              </p:ext>
            </p:extLst>
          </p:nvPr>
        </p:nvGraphicFramePr>
        <p:xfrm>
          <a:off x="4355976" y="1779662"/>
          <a:ext cx="403311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4536856" y="1347614"/>
            <a:ext cx="4176464" cy="463599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kern="1200" dirty="0" smtClean="0">
                <a:latin typeface="+mj-lt"/>
                <a:ea typeface="+mj-ea"/>
                <a:cs typeface="+mj-cs"/>
              </a:rPr>
              <a:t>Поступления всей сельхоз отрасли,</a:t>
            </a:r>
          </a:p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kern="1200" dirty="0" smtClean="0">
                <a:latin typeface="+mj-lt"/>
                <a:ea typeface="+mj-ea"/>
                <a:cs typeface="+mj-cs"/>
              </a:rPr>
              <a:t>млн рублей</a:t>
            </a:r>
            <a:endParaRPr kumimoji="0" lang="ru-RU" sz="160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3626" y="2309612"/>
            <a:ext cx="720000" cy="432048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>+5%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8"/>
          <p:cNvSpPr>
            <a:spLocks noGrp="1"/>
          </p:cNvSpPr>
          <p:nvPr>
            <p:ph type="title"/>
          </p:nvPr>
        </p:nvSpPr>
        <p:spPr>
          <a:xfrm>
            <a:off x="593936" y="351766"/>
            <a:ext cx="7548638" cy="946151"/>
          </a:xfrm>
        </p:spPr>
        <p:txBody>
          <a:bodyPr/>
          <a:lstStyle/>
          <a:p>
            <a:pPr algn="ctr"/>
            <a:r>
              <a:rPr lang="ru-RU" altLang="ru-RU" sz="2200" dirty="0" smtClean="0">
                <a:solidFill>
                  <a:srgbClr val="0070C0"/>
                </a:solidFill>
              </a:rPr>
              <a:t>Значительно выросла доля поступлений от получателей субсидий в составе сельскохозяйственной отрасли</a:t>
            </a:r>
            <a:endParaRPr lang="ru-RU" altLang="ru-RU" sz="2200" b="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87138065"/>
              </p:ext>
            </p:extLst>
          </p:nvPr>
        </p:nvGraphicFramePr>
        <p:xfrm>
          <a:off x="2411760" y="483518"/>
          <a:ext cx="403244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1491630"/>
            <a:ext cx="2232248" cy="86409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1 полугодие </a:t>
            </a:r>
          </a:p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2019 года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9935151"/>
              </p:ext>
            </p:extLst>
          </p:nvPr>
        </p:nvGraphicFramePr>
        <p:xfrm>
          <a:off x="2411760" y="3075806"/>
          <a:ext cx="403244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51520" y="3939902"/>
            <a:ext cx="2232248" cy="864096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1 полугодие </a:t>
            </a:r>
          </a:p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2018 года</a:t>
            </a:r>
          </a:p>
        </p:txBody>
      </p:sp>
      <p:sp>
        <p:nvSpPr>
          <p:cNvPr id="2" name="Выгнутая вниз стрелка 1"/>
          <p:cNvSpPr/>
          <p:nvPr/>
        </p:nvSpPr>
        <p:spPr>
          <a:xfrm rot="16200000">
            <a:off x="5796136" y="1851670"/>
            <a:ext cx="2952328" cy="2088232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2571750"/>
            <a:ext cx="2016224" cy="100811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rmAutofit/>
          </a:bodyPr>
          <a:lstStyle/>
          <a:p>
            <a:pPr defTabSz="1043056" fontAlgn="auto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+19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5AA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73350-8882-4938-8660-22DF16F12EAB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айды - обзорный доклад с-х отрасл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Слайды - обзорный доклад с-х отрасл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8404</TotalTime>
  <Words>1580</Words>
  <Application>Microsoft Office PowerPoint</Application>
  <PresentationFormat>Экран (16:9)</PresentationFormat>
  <Paragraphs>431</Paragraphs>
  <Slides>34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Слайды - обзорный доклад с-х отрасль</vt:lpstr>
      <vt:lpstr>1_Слайды - обзорный доклад с-х отрасль</vt:lpstr>
      <vt:lpstr>«Публичные обсуждения УФНС России по Омской области по вопросам правоприменительной практики налоговых органов и соблюдения обязательных требований при проведении  контрольно-надзорной деятельности на 2019 год»</vt:lpstr>
      <vt:lpstr>«Общая характеристика налогового администрирования налогоплательщиков, являющихся получателями субсидий в сфере сельского хозяйства»</vt:lpstr>
      <vt:lpstr>В Омской области значительно вырос экспорт зерна</vt:lpstr>
      <vt:lpstr>За 2018 год снизились поступления в бюджет от получателей субсидий в сфере сельского хозяйства</vt:lpstr>
      <vt:lpstr>Снизилась доля поступлений получателей субсидий от всей сельскохозяйственной отрасли</vt:lpstr>
      <vt:lpstr>Наибольшая доля налоговых платежей приходится на НДФЛ, ЕСХН и налог на имущество</vt:lpstr>
      <vt:lpstr>Наибольшее снижение показал налог на прибыль и НДС, вырос ЕСХН и налог на имущество</vt:lpstr>
      <vt:lpstr>За 1 полугодие 2019 года выросли поступления в бюджет от получателей субсидий в сфере сельского хозяйства</vt:lpstr>
      <vt:lpstr>Значительно выросла доля поступлений от получателей субсидий в составе сельскохозяйственной отрасли</vt:lpstr>
      <vt:lpstr>Наибольшая доля налоговых поступлений от получателей субсидий приходится на НДФЛ, НДС и ЕСХН</vt:lpstr>
      <vt:lpstr>Максимальный рост показывает НДС, наибольшее снижение – налог на имущество</vt:lpstr>
      <vt:lpstr>Снизилось количество граждан, получивших доход в с/х отрасли, в том числе от субсидируемых предприятий</vt:lpstr>
      <vt:lpstr>По состоянию на 01.10.2019 задолженность получателей субсидий в сфере сельского хозяйства выросла</vt:lpstr>
      <vt:lpstr>Налоговая нагрузка на с/х отрасль минимальна</vt:lpstr>
      <vt:lpstr> Спасибо за внимание!</vt:lpstr>
      <vt:lpstr>«Камеральный контроль налогоплательщиков сельскохозяйственной отрасли Омской области по итогам 2018 года»</vt:lpstr>
      <vt:lpstr>Проведение контрольных мероприятий в отношении сформированных налоговых разрывов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</vt:lpstr>
      <vt:lpstr>«Система управления рисками в сфере  сельскохозяйственной отрасли»</vt:lpstr>
      <vt:lpstr>Система управления рисками «АСК НДС-2»</vt:lpstr>
      <vt:lpstr>АСК НДС-2 - Инструмент выявления схем получения необоснованной налоговой выгоды по НДС</vt:lpstr>
      <vt:lpstr>Результаты внедрения АСК НДС-2 Эффективность по Омской области: </vt:lpstr>
      <vt:lpstr>Фоновая картина представленных деклараций по НДС налогоплательщиками сельскохозяйственной отрасли</vt:lpstr>
      <vt:lpstr>Хартия в сфере оборота сельскохозяйственной продукции</vt:lpstr>
      <vt:lpstr>Результаты работы с налогоплательщиками сельскохозяйственной  отрасли, применяющими  схемы уклонения от уплаты НДС</vt:lpstr>
      <vt:lpstr>ИНФОРМАЦИОННЫЙ РЕСУРС Вид на сайте Хартия-АПК.РФ</vt:lpstr>
      <vt:lpstr>ИНФОРМАЦИОННЫЙ РЕСУРС СИСТЕМА ВЗАИМОДЕЙСТВИЯ </vt:lpstr>
      <vt:lpstr>ИНФОРМАЦИОННЫЙ РЕСУРС в части налогоплательщиков Омской области</vt:lpstr>
      <vt:lpstr> Спасибо за внимание!</vt:lpstr>
      <vt:lpstr>«Публичные обсуждения УФНС России по Омской области по вопросам правоприменительной практики налоговых органов и соблюдения обязательных требований при проведении  контрольно-надзорной деятельности на 2019 год»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Тюнева Юлия Сергеевна</dc:creator>
  <cp:lastModifiedBy>Иванищева Евгения Васильевна</cp:lastModifiedBy>
  <cp:revision>1068</cp:revision>
  <cp:lastPrinted>2018-05-22T09:02:56Z</cp:lastPrinted>
  <dcterms:created xsi:type="dcterms:W3CDTF">2015-08-19T10:00:55Z</dcterms:created>
  <dcterms:modified xsi:type="dcterms:W3CDTF">2019-11-28T08:46:25Z</dcterms:modified>
</cp:coreProperties>
</file>